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4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4E6"/>
    <a:srgbClr val="178DB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0D1F7-B6E9-4AB1-A077-53731101C9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49DD-C0F7-4A83-83F9-E3C5B71CCE5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Alexander von</a:t>
          </a:r>
          <a:r>
            <a:rPr lang="en-US" b="1" dirty="0" err="1" smtClean="0">
              <a:solidFill>
                <a:srgbClr val="C00000"/>
              </a:solidFill>
            </a:rPr>
            <a:t>Humbolt</a:t>
          </a:r>
          <a:r>
            <a:rPr lang="en-US" dirty="0" smtClean="0"/>
            <a:t>Father of Ecology</a:t>
          </a:r>
          <a:endParaRPr lang="en-US" dirty="0"/>
        </a:p>
      </dgm:t>
    </dgm:pt>
    <dgm:pt modelId="{2C3D8798-E586-4A45-8238-C63995896CBC}" type="parTrans" cxnId="{4551E444-623A-45FD-93BC-151A459E409A}">
      <dgm:prSet/>
      <dgm:spPr/>
      <dgm:t>
        <a:bodyPr/>
        <a:lstStyle/>
        <a:p>
          <a:endParaRPr lang="en-US"/>
        </a:p>
      </dgm:t>
    </dgm:pt>
    <dgm:pt modelId="{692EECBC-72EE-4625-AD02-5BB4DA6AED9A}" type="sibTrans" cxnId="{4551E444-623A-45FD-93BC-151A459E409A}">
      <dgm:prSet/>
      <dgm:spPr/>
      <dgm:t>
        <a:bodyPr/>
        <a:lstStyle/>
        <a:p>
          <a:endParaRPr lang="en-US"/>
        </a:p>
      </dgm:t>
    </dgm:pt>
    <dgm:pt modelId="{C838B90C-E3AD-4C0F-8FAD-B97E6FA21620}">
      <dgm:prSet phldrT="[Text]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Eugene P.</a:t>
          </a:r>
          <a:r>
            <a:rPr lang="en-US" b="1" dirty="0" err="1" smtClean="0">
              <a:solidFill>
                <a:srgbClr val="C00000"/>
              </a:solidFill>
            </a:rPr>
            <a:t>Odum</a:t>
          </a:r>
        </a:p>
        <a:p>
          <a:r>
            <a:rPr lang="en-US" dirty="0" smtClean="0"/>
            <a:t>Father of</a:t>
          </a:r>
          <a:r>
            <a:rPr lang="en-US" dirty="0" err="1" smtClean="0"/>
            <a:t>modren</a:t>
          </a:r>
          <a:r>
            <a:rPr lang="en-US" dirty="0" smtClean="0"/>
            <a:t>Ecology</a:t>
          </a:r>
          <a:endParaRPr lang="en-US" dirty="0"/>
        </a:p>
      </dgm:t>
    </dgm:pt>
    <dgm:pt modelId="{4BC753C3-A924-4520-99D1-15E22BB4C3DA}" type="parTrans" cxnId="{58C5A5A5-A183-4403-B3D5-2BF4B8AB7592}">
      <dgm:prSet/>
      <dgm:spPr/>
      <dgm:t>
        <a:bodyPr/>
        <a:lstStyle/>
        <a:p>
          <a:endParaRPr lang="en-US"/>
        </a:p>
      </dgm:t>
    </dgm:pt>
    <dgm:pt modelId="{747867EF-3546-4CB0-A527-3A20C6C28596}" type="sibTrans" cxnId="{58C5A5A5-A183-4403-B3D5-2BF4B8AB7592}">
      <dgm:prSet/>
      <dgm:spPr/>
      <dgm:t>
        <a:bodyPr/>
        <a:lstStyle/>
        <a:p>
          <a:endParaRPr lang="en-US"/>
        </a:p>
      </dgm:t>
    </dgm:pt>
    <dgm:pt modelId="{EF3463F7-CDFA-4562-828E-8F17DCD8724C}">
      <dgm:prSet phldrT="[Text]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RamdeoMisra</a:t>
          </a:r>
        </a:p>
        <a:p>
          <a:r>
            <a:rPr lang="en-US" dirty="0" smtClean="0"/>
            <a:t>Father of Indian Ecology</a:t>
          </a:r>
          <a:endParaRPr lang="en-US" dirty="0"/>
        </a:p>
      </dgm:t>
    </dgm:pt>
    <dgm:pt modelId="{0C47B3C8-5855-4C9C-84FB-54D63B762367}" type="parTrans" cxnId="{E3BA8816-C311-49CD-8B9E-AFB1B8AC0047}">
      <dgm:prSet/>
      <dgm:spPr/>
      <dgm:t>
        <a:bodyPr/>
        <a:lstStyle/>
        <a:p>
          <a:endParaRPr lang="en-US"/>
        </a:p>
      </dgm:t>
    </dgm:pt>
    <dgm:pt modelId="{45014357-07D2-4967-A215-2F76C4BB3D0E}" type="sibTrans" cxnId="{E3BA8816-C311-49CD-8B9E-AFB1B8AC0047}">
      <dgm:prSet/>
      <dgm:spPr/>
      <dgm:t>
        <a:bodyPr/>
        <a:lstStyle/>
        <a:p>
          <a:endParaRPr lang="en-US"/>
        </a:p>
      </dgm:t>
    </dgm:pt>
    <dgm:pt modelId="{6B70FDF4-4C82-4197-8CB5-451A85D89FD8}" type="pres">
      <dgm:prSet presAssocID="{F870D1F7-B6E9-4AB1-A077-53731101C9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0F440-7305-4E08-8156-BF1723DFEAD2}" type="pres">
      <dgm:prSet presAssocID="{132149DD-C0F7-4A83-83F9-E3C5B71CCE5C}" presName="composite" presStyleCnt="0"/>
      <dgm:spPr/>
    </dgm:pt>
    <dgm:pt modelId="{E2265FC9-EE88-4463-8DD9-08A76939F3E6}" type="pres">
      <dgm:prSet presAssocID="{132149DD-C0F7-4A83-83F9-E3C5B71CCE5C}" presName="rect1" presStyleLbl="trAlignAcc1" presStyleIdx="0" presStyleCnt="3" custScaleX="142650" custLinFactNeighborX="19882" custLinFactNeighborY="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8F07E-47A3-4A27-9632-B4BD21656A17}" type="pres">
      <dgm:prSet presAssocID="{132149DD-C0F7-4A83-83F9-E3C5B71CCE5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91B5DD-F046-460A-A6AD-40541906B952}" type="pres">
      <dgm:prSet presAssocID="{692EECBC-72EE-4625-AD02-5BB4DA6AED9A}" presName="sibTrans" presStyleCnt="0"/>
      <dgm:spPr/>
    </dgm:pt>
    <dgm:pt modelId="{73D24893-A0BD-4DE0-BA83-B85317F36411}" type="pres">
      <dgm:prSet presAssocID="{C838B90C-E3AD-4C0F-8FAD-B97E6FA21620}" presName="composite" presStyleCnt="0"/>
      <dgm:spPr/>
    </dgm:pt>
    <dgm:pt modelId="{9DDC0401-53D6-41C1-BC1A-96A111513300}" type="pres">
      <dgm:prSet presAssocID="{C838B90C-E3AD-4C0F-8FAD-B97E6FA21620}" presName="rect1" presStyleLbl="trAlignAcc1" presStyleIdx="1" presStyleCnt="3" custScaleX="143931" custLinFactNeighborX="19670" custLinFactNeighborY="-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2397F-AD5E-40B9-A323-0CFECC562CFB}" type="pres">
      <dgm:prSet presAssocID="{C838B90C-E3AD-4C0F-8FAD-B97E6FA21620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D0A207-E977-49C4-903A-81F81E6CA605}" type="pres">
      <dgm:prSet presAssocID="{747867EF-3546-4CB0-A527-3A20C6C28596}" presName="sibTrans" presStyleCnt="0"/>
      <dgm:spPr/>
    </dgm:pt>
    <dgm:pt modelId="{1D9B134A-428F-4A26-BDB6-2CD71CB36BC6}" type="pres">
      <dgm:prSet presAssocID="{EF3463F7-CDFA-4562-828E-8F17DCD8724C}" presName="composite" presStyleCnt="0"/>
      <dgm:spPr/>
    </dgm:pt>
    <dgm:pt modelId="{A22D6F47-B2EB-45A7-8D47-E1ED0FCFF9EB}" type="pres">
      <dgm:prSet presAssocID="{EF3463F7-CDFA-4562-828E-8F17DCD8724C}" presName="rect1" presStyleLbl="trAlignAcc1" presStyleIdx="2" presStyleCnt="3" custScaleX="143668" custLinFactNeighborX="19458" custLinFactNeighborY="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64B3B-9A87-4098-BF66-A70C989EF4E1}" type="pres">
      <dgm:prSet presAssocID="{EF3463F7-CDFA-4562-828E-8F17DCD8724C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95483D3-4373-4B87-A7A8-5AD6306BA804}" type="presOf" srcId="{EF3463F7-CDFA-4562-828E-8F17DCD8724C}" destId="{A22D6F47-B2EB-45A7-8D47-E1ED0FCFF9EB}" srcOrd="0" destOrd="0" presId="urn:microsoft.com/office/officeart/2008/layout/PictureStrips"/>
    <dgm:cxn modelId="{58C5A5A5-A183-4403-B3D5-2BF4B8AB7592}" srcId="{F870D1F7-B6E9-4AB1-A077-53731101C9D0}" destId="{C838B90C-E3AD-4C0F-8FAD-B97E6FA21620}" srcOrd="1" destOrd="0" parTransId="{4BC753C3-A924-4520-99D1-15E22BB4C3DA}" sibTransId="{747867EF-3546-4CB0-A527-3A20C6C28596}"/>
    <dgm:cxn modelId="{AB9CFC88-194D-4B48-943F-43D28795E3DD}" type="presOf" srcId="{C838B90C-E3AD-4C0F-8FAD-B97E6FA21620}" destId="{9DDC0401-53D6-41C1-BC1A-96A111513300}" srcOrd="0" destOrd="0" presId="urn:microsoft.com/office/officeart/2008/layout/PictureStrips"/>
    <dgm:cxn modelId="{E3BA8816-C311-49CD-8B9E-AFB1B8AC0047}" srcId="{F870D1F7-B6E9-4AB1-A077-53731101C9D0}" destId="{EF3463F7-CDFA-4562-828E-8F17DCD8724C}" srcOrd="2" destOrd="0" parTransId="{0C47B3C8-5855-4C9C-84FB-54D63B762367}" sibTransId="{45014357-07D2-4967-A215-2F76C4BB3D0E}"/>
    <dgm:cxn modelId="{A2AAA5C3-292D-4D8D-9572-727295C4071E}" type="presOf" srcId="{F870D1F7-B6E9-4AB1-A077-53731101C9D0}" destId="{6B70FDF4-4C82-4197-8CB5-451A85D89FD8}" srcOrd="0" destOrd="0" presId="urn:microsoft.com/office/officeart/2008/layout/PictureStrips"/>
    <dgm:cxn modelId="{5F5D29EB-AF72-4741-927A-BB04A38596D1}" type="presOf" srcId="{132149DD-C0F7-4A83-83F9-E3C5B71CCE5C}" destId="{E2265FC9-EE88-4463-8DD9-08A76939F3E6}" srcOrd="0" destOrd="0" presId="urn:microsoft.com/office/officeart/2008/layout/PictureStrips"/>
    <dgm:cxn modelId="{4551E444-623A-45FD-93BC-151A459E409A}" srcId="{F870D1F7-B6E9-4AB1-A077-53731101C9D0}" destId="{132149DD-C0F7-4A83-83F9-E3C5B71CCE5C}" srcOrd="0" destOrd="0" parTransId="{2C3D8798-E586-4A45-8238-C63995896CBC}" sibTransId="{692EECBC-72EE-4625-AD02-5BB4DA6AED9A}"/>
    <dgm:cxn modelId="{0D0E07D2-48BD-4B61-8AC3-CBE40DAE6BEF}" type="presParOf" srcId="{6B70FDF4-4C82-4197-8CB5-451A85D89FD8}" destId="{7530F440-7305-4E08-8156-BF1723DFEAD2}" srcOrd="0" destOrd="0" presId="urn:microsoft.com/office/officeart/2008/layout/PictureStrips"/>
    <dgm:cxn modelId="{89445501-E5E6-4319-994A-60DA25FC2E88}" type="presParOf" srcId="{7530F440-7305-4E08-8156-BF1723DFEAD2}" destId="{E2265FC9-EE88-4463-8DD9-08A76939F3E6}" srcOrd="0" destOrd="0" presId="urn:microsoft.com/office/officeart/2008/layout/PictureStrips"/>
    <dgm:cxn modelId="{E1DBD6DC-F203-4A41-BA32-CB208B1BA48A}" type="presParOf" srcId="{7530F440-7305-4E08-8156-BF1723DFEAD2}" destId="{78C8F07E-47A3-4A27-9632-B4BD21656A17}" srcOrd="1" destOrd="0" presId="urn:microsoft.com/office/officeart/2008/layout/PictureStrips"/>
    <dgm:cxn modelId="{9FEEECB6-7CE0-4394-ACB4-05AC8CB96401}" type="presParOf" srcId="{6B70FDF4-4C82-4197-8CB5-451A85D89FD8}" destId="{E491B5DD-F046-460A-A6AD-40541906B952}" srcOrd="1" destOrd="0" presId="urn:microsoft.com/office/officeart/2008/layout/PictureStrips"/>
    <dgm:cxn modelId="{6ABEA0A8-7510-4F58-B01A-2F423B7E6CE8}" type="presParOf" srcId="{6B70FDF4-4C82-4197-8CB5-451A85D89FD8}" destId="{73D24893-A0BD-4DE0-BA83-B85317F36411}" srcOrd="2" destOrd="0" presId="urn:microsoft.com/office/officeart/2008/layout/PictureStrips"/>
    <dgm:cxn modelId="{0704EDD9-BA19-4962-A7F5-EF12476647E9}" type="presParOf" srcId="{73D24893-A0BD-4DE0-BA83-B85317F36411}" destId="{9DDC0401-53D6-41C1-BC1A-96A111513300}" srcOrd="0" destOrd="0" presId="urn:microsoft.com/office/officeart/2008/layout/PictureStrips"/>
    <dgm:cxn modelId="{FD10A64B-36A7-4AFD-BCA6-2F910726CEB6}" type="presParOf" srcId="{73D24893-A0BD-4DE0-BA83-B85317F36411}" destId="{9442397F-AD5E-40B9-A323-0CFECC562CFB}" srcOrd="1" destOrd="0" presId="urn:microsoft.com/office/officeart/2008/layout/PictureStrips"/>
    <dgm:cxn modelId="{9065F91A-024D-460C-A208-57AC6F6BC95F}" type="presParOf" srcId="{6B70FDF4-4C82-4197-8CB5-451A85D89FD8}" destId="{31D0A207-E977-49C4-903A-81F81E6CA605}" srcOrd="3" destOrd="0" presId="urn:microsoft.com/office/officeart/2008/layout/PictureStrips"/>
    <dgm:cxn modelId="{01792599-F748-415B-BA84-1EAEF5483E60}" type="presParOf" srcId="{6B70FDF4-4C82-4197-8CB5-451A85D89FD8}" destId="{1D9B134A-428F-4A26-BDB6-2CD71CB36BC6}" srcOrd="4" destOrd="0" presId="urn:microsoft.com/office/officeart/2008/layout/PictureStrips"/>
    <dgm:cxn modelId="{12909544-C7E7-442A-B5B8-B589FC9A2CDD}" type="presParOf" srcId="{1D9B134A-428F-4A26-BDB6-2CD71CB36BC6}" destId="{A22D6F47-B2EB-45A7-8D47-E1ED0FCFF9EB}" srcOrd="0" destOrd="0" presId="urn:microsoft.com/office/officeart/2008/layout/PictureStrips"/>
    <dgm:cxn modelId="{B6C95D49-9177-4E1C-B067-8945D72DA69C}" type="presParOf" srcId="{1D9B134A-428F-4A26-BDB6-2CD71CB36BC6}" destId="{35A64B3B-9A87-4098-BF66-A70C989EF4E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3DCDD-870D-41CE-AD20-C2E92EEB965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BFD60FC1-E3AB-4275-BD59-1EF4D4FDF9D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10000"/>
                </a:schemeClr>
              </a:solidFill>
            </a:rPr>
            <a:t>Individual organism</a:t>
          </a:r>
          <a:endParaRPr lang="en-U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3E8840BB-ABDB-445F-A15B-C0BE1771C016}" type="parTrans" cxnId="{AA7FE545-C7BA-4D9F-87A8-94457E20BFD7}">
      <dgm:prSet/>
      <dgm:spPr/>
      <dgm:t>
        <a:bodyPr/>
        <a:lstStyle/>
        <a:p>
          <a:endParaRPr lang="en-US"/>
        </a:p>
      </dgm:t>
    </dgm:pt>
    <dgm:pt modelId="{8C2A0599-8183-4DA8-82E7-9D41DBB25700}" type="sibTrans" cxnId="{AA7FE545-C7BA-4D9F-87A8-94457E20BFD7}">
      <dgm:prSet/>
      <dgm:spPr/>
      <dgm:t>
        <a:bodyPr/>
        <a:lstStyle/>
        <a:p>
          <a:endParaRPr lang="en-US"/>
        </a:p>
      </dgm:t>
    </dgm:pt>
    <dgm:pt modelId="{487F1224-5073-4318-B586-10211CEB11D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25000"/>
                </a:schemeClr>
              </a:solidFill>
            </a:rPr>
            <a:t>Population</a:t>
          </a:r>
          <a:endParaRPr lang="en-US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E0F3229B-66B6-4616-B93D-EDB69440D93F}" type="parTrans" cxnId="{96AE6BD2-5DDA-499C-8836-3DF2B15512AA}">
      <dgm:prSet/>
      <dgm:spPr/>
      <dgm:t>
        <a:bodyPr/>
        <a:lstStyle/>
        <a:p>
          <a:endParaRPr lang="en-US"/>
        </a:p>
      </dgm:t>
    </dgm:pt>
    <dgm:pt modelId="{BDBBBAF4-CD36-4A6D-B82E-6F4A05F18173}" type="sibTrans" cxnId="{96AE6BD2-5DDA-499C-8836-3DF2B15512AA}">
      <dgm:prSet/>
      <dgm:spPr/>
      <dgm:t>
        <a:bodyPr/>
        <a:lstStyle/>
        <a:p>
          <a:endParaRPr lang="en-US"/>
        </a:p>
      </dgm:t>
    </dgm:pt>
    <dgm:pt modelId="{8D756A2E-FA79-4912-8D81-C7DD58FE0C8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Community</a:t>
          </a:r>
          <a:endParaRPr lang="en-US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68E2DDCF-93A9-4501-BDDC-EC7EFAA0E76F}" type="parTrans" cxnId="{E911B98F-B506-4682-A891-A518A5C66A1C}">
      <dgm:prSet/>
      <dgm:spPr/>
      <dgm:t>
        <a:bodyPr/>
        <a:lstStyle/>
        <a:p>
          <a:endParaRPr lang="en-US"/>
        </a:p>
      </dgm:t>
    </dgm:pt>
    <dgm:pt modelId="{A6B3D415-6C75-4B05-8196-9166AB39DDED}" type="sibTrans" cxnId="{E911B98F-B506-4682-A891-A518A5C66A1C}">
      <dgm:prSet/>
      <dgm:spPr/>
      <dgm:t>
        <a:bodyPr/>
        <a:lstStyle/>
        <a:p>
          <a:endParaRPr lang="en-US"/>
        </a:p>
      </dgm:t>
    </dgm:pt>
    <dgm:pt modelId="{4AE8639C-D132-489C-B7F4-60185A2227E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Ecosystem</a:t>
          </a:r>
          <a:endParaRPr lang="en-US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A3F208B5-8B6B-4AA3-BDED-787668DE1A92}" type="parTrans" cxnId="{B58B7517-15EC-40E8-BC34-1F30D7D2FA66}">
      <dgm:prSet/>
      <dgm:spPr/>
      <dgm:t>
        <a:bodyPr/>
        <a:lstStyle/>
        <a:p>
          <a:endParaRPr lang="en-US"/>
        </a:p>
      </dgm:t>
    </dgm:pt>
    <dgm:pt modelId="{7E292FF3-8DCF-4F29-A7DC-635C8251E2D9}" type="sibTrans" cxnId="{B58B7517-15EC-40E8-BC34-1F30D7D2FA66}">
      <dgm:prSet/>
      <dgm:spPr/>
      <dgm:t>
        <a:bodyPr/>
        <a:lstStyle/>
        <a:p>
          <a:endParaRPr lang="en-US"/>
        </a:p>
      </dgm:t>
    </dgm:pt>
    <dgm:pt modelId="{56708FFB-1F80-4020-A1CF-7CE876B86C1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</a:schemeClr>
              </a:solidFill>
            </a:rPr>
            <a:t>Landscape</a:t>
          </a:r>
          <a:endParaRPr lang="en-US" sz="1800" b="1" dirty="0">
            <a:solidFill>
              <a:schemeClr val="bg2">
                <a:lumMod val="75000"/>
              </a:schemeClr>
            </a:solidFill>
          </a:endParaRPr>
        </a:p>
      </dgm:t>
    </dgm:pt>
    <dgm:pt modelId="{21D10238-FD7A-4AF3-ACC9-2C9E1A4449CE}" type="parTrans" cxnId="{E4C0B672-AB28-406B-8FCD-4C8779EFB3BE}">
      <dgm:prSet/>
      <dgm:spPr/>
      <dgm:t>
        <a:bodyPr/>
        <a:lstStyle/>
        <a:p>
          <a:endParaRPr lang="en-US"/>
        </a:p>
      </dgm:t>
    </dgm:pt>
    <dgm:pt modelId="{2441E661-2FF2-450D-B27B-FCBCC2361C0C}" type="sibTrans" cxnId="{E4C0B672-AB28-406B-8FCD-4C8779EFB3BE}">
      <dgm:prSet/>
      <dgm:spPr/>
      <dgm:t>
        <a:bodyPr/>
        <a:lstStyle/>
        <a:p>
          <a:endParaRPr lang="en-US"/>
        </a:p>
      </dgm:t>
    </dgm:pt>
    <dgm:pt modelId="{01921ED6-91CD-4428-A67D-D69F9650424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</a:schemeClr>
              </a:solidFill>
            </a:rPr>
            <a:t>Biome</a:t>
          </a:r>
          <a:endParaRPr lang="en-US" sz="1800" b="1" dirty="0">
            <a:solidFill>
              <a:schemeClr val="bg2">
                <a:lumMod val="75000"/>
              </a:schemeClr>
            </a:solidFill>
          </a:endParaRPr>
        </a:p>
      </dgm:t>
    </dgm:pt>
    <dgm:pt modelId="{CCECD50D-02BA-4858-B5C9-8366677204D8}" type="parTrans" cxnId="{65BEB830-7F69-4995-BCA8-E5964771909E}">
      <dgm:prSet/>
      <dgm:spPr/>
      <dgm:t>
        <a:bodyPr/>
        <a:lstStyle/>
        <a:p>
          <a:endParaRPr lang="en-US"/>
        </a:p>
      </dgm:t>
    </dgm:pt>
    <dgm:pt modelId="{3E9CB8EB-A49F-4D2C-835F-28662D4D9451}" type="sibTrans" cxnId="{65BEB830-7F69-4995-BCA8-E5964771909E}">
      <dgm:prSet/>
      <dgm:spPr/>
      <dgm:t>
        <a:bodyPr/>
        <a:lstStyle/>
        <a:p>
          <a:endParaRPr lang="en-US"/>
        </a:p>
      </dgm:t>
    </dgm:pt>
    <dgm:pt modelId="{42A92B96-D928-4C29-B10A-67EAA765210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90000"/>
                </a:schemeClr>
              </a:solidFill>
            </a:rPr>
            <a:t>Biosphere</a:t>
          </a:r>
          <a:endParaRPr lang="en-US" sz="1800" b="1" dirty="0">
            <a:solidFill>
              <a:schemeClr val="bg2">
                <a:lumMod val="90000"/>
              </a:schemeClr>
            </a:solidFill>
          </a:endParaRPr>
        </a:p>
      </dgm:t>
    </dgm:pt>
    <dgm:pt modelId="{E9C5A5DB-F954-4475-9455-91F60C0E8CAC}" type="parTrans" cxnId="{72C981DB-EFAA-4A24-846A-5659017DB13A}">
      <dgm:prSet/>
      <dgm:spPr/>
      <dgm:t>
        <a:bodyPr/>
        <a:lstStyle/>
        <a:p>
          <a:endParaRPr lang="en-US"/>
        </a:p>
      </dgm:t>
    </dgm:pt>
    <dgm:pt modelId="{2051D8CA-7FF3-4176-851C-8F25E2E94068}" type="sibTrans" cxnId="{72C981DB-EFAA-4A24-846A-5659017DB13A}">
      <dgm:prSet/>
      <dgm:spPr/>
      <dgm:t>
        <a:bodyPr/>
        <a:lstStyle/>
        <a:p>
          <a:endParaRPr lang="en-US"/>
        </a:p>
      </dgm:t>
    </dgm:pt>
    <dgm:pt modelId="{903A1483-EEA5-471C-B513-E5B1440449CD}" type="pres">
      <dgm:prSet presAssocID="{6323DCDD-870D-41CE-AD20-C2E92EEB965E}" presName="rootnode" presStyleCnt="0">
        <dgm:presLayoutVars>
          <dgm:chMax/>
          <dgm:chPref/>
          <dgm:dir/>
          <dgm:animLvl val="lvl"/>
        </dgm:presLayoutVars>
      </dgm:prSet>
      <dgm:spPr/>
    </dgm:pt>
    <dgm:pt modelId="{862A777B-A4C8-445D-9172-FDC17C2BFA37}" type="pres">
      <dgm:prSet presAssocID="{BFD60FC1-E3AB-4275-BD59-1EF4D4FDF9DF}" presName="composite" presStyleCnt="0"/>
      <dgm:spPr/>
    </dgm:pt>
    <dgm:pt modelId="{CCD90746-B906-4B62-A632-E13C78C234D7}" type="pres">
      <dgm:prSet presAssocID="{BFD60FC1-E3AB-4275-BD59-1EF4D4FDF9DF}" presName="LShape" presStyleLbl="alignNode1" presStyleIdx="0" presStyleCnt="13"/>
      <dgm:spPr>
        <a:solidFill>
          <a:schemeClr val="accent6">
            <a:lumMod val="50000"/>
          </a:schemeClr>
        </a:solidFill>
      </dgm:spPr>
    </dgm:pt>
    <dgm:pt modelId="{E99D2ECD-4452-407F-937F-0D66E6EE51BD}" type="pres">
      <dgm:prSet presAssocID="{BFD60FC1-E3AB-4275-BD59-1EF4D4FDF9DF}" presName="ParentText" presStyleLbl="revTx" presStyleIdx="0" presStyleCnt="7" custScaleX="132205" custLinFactNeighborX="13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A8AC3-8853-4FD2-8CF7-22450F55BAE4}" type="pres">
      <dgm:prSet presAssocID="{BFD60FC1-E3AB-4275-BD59-1EF4D4FDF9DF}" presName="Triangle" presStyleLbl="alignNode1" presStyleIdx="1" presStyleCnt="13"/>
      <dgm:spPr>
        <a:solidFill>
          <a:schemeClr val="accent6">
            <a:lumMod val="50000"/>
          </a:schemeClr>
        </a:solidFill>
      </dgm:spPr>
    </dgm:pt>
    <dgm:pt modelId="{782D6BA6-94B0-4A35-B772-229BC9B86297}" type="pres">
      <dgm:prSet presAssocID="{8C2A0599-8183-4DA8-82E7-9D41DBB25700}" presName="sibTrans" presStyleCnt="0"/>
      <dgm:spPr/>
    </dgm:pt>
    <dgm:pt modelId="{D15862F4-C9F6-467F-BED9-108F103A385A}" type="pres">
      <dgm:prSet presAssocID="{8C2A0599-8183-4DA8-82E7-9D41DBB25700}" presName="space" presStyleCnt="0"/>
      <dgm:spPr/>
    </dgm:pt>
    <dgm:pt modelId="{EF462984-68E0-4AF7-8C90-341CF56F6800}" type="pres">
      <dgm:prSet presAssocID="{487F1224-5073-4318-B586-10211CEB11DC}" presName="composite" presStyleCnt="0"/>
      <dgm:spPr/>
    </dgm:pt>
    <dgm:pt modelId="{E59F39E9-22B2-4550-97FC-0F4B47EBF693}" type="pres">
      <dgm:prSet presAssocID="{487F1224-5073-4318-B586-10211CEB11DC}" presName="LShape" presStyleLbl="alignNode1" presStyleIdx="2" presStyleCnt="13" custLinFactNeighborY="0"/>
      <dgm:spPr>
        <a:solidFill>
          <a:schemeClr val="accent6">
            <a:lumMod val="75000"/>
          </a:schemeClr>
        </a:solidFill>
      </dgm:spPr>
    </dgm:pt>
    <dgm:pt modelId="{85323162-32D2-481B-9DE7-97C56EAB2824}" type="pres">
      <dgm:prSet presAssocID="{487F1224-5073-4318-B586-10211CEB11DC}" presName="ParentText" presStyleLbl="revTx" presStyleIdx="1" presStyleCnt="7" custScaleX="131532" custLinFactNeighborX="12743" custLinFactNeighborY="1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F5FE6-945F-45B7-980A-3968C95DAA6D}" type="pres">
      <dgm:prSet presAssocID="{487F1224-5073-4318-B586-10211CEB11DC}" presName="Triangle" presStyleLbl="alignNode1" presStyleIdx="3" presStyleCnt="13"/>
      <dgm:spPr>
        <a:solidFill>
          <a:schemeClr val="accent6">
            <a:lumMod val="75000"/>
          </a:schemeClr>
        </a:solidFill>
      </dgm:spPr>
    </dgm:pt>
    <dgm:pt modelId="{43010078-497B-408B-B694-6C5AF7AD2D23}" type="pres">
      <dgm:prSet presAssocID="{BDBBBAF4-CD36-4A6D-B82E-6F4A05F18173}" presName="sibTrans" presStyleCnt="0"/>
      <dgm:spPr/>
    </dgm:pt>
    <dgm:pt modelId="{59C08A35-ACD9-43AE-806F-6F625E7F5DC9}" type="pres">
      <dgm:prSet presAssocID="{BDBBBAF4-CD36-4A6D-B82E-6F4A05F18173}" presName="space" presStyleCnt="0"/>
      <dgm:spPr/>
    </dgm:pt>
    <dgm:pt modelId="{E5ECDCC4-19C3-444A-969F-F0BA6B89FED6}" type="pres">
      <dgm:prSet presAssocID="{8D756A2E-FA79-4912-8D81-C7DD58FE0C87}" presName="composite" presStyleCnt="0"/>
      <dgm:spPr/>
    </dgm:pt>
    <dgm:pt modelId="{3FFCD6B3-D058-44E5-861A-6694BAB394D8}" type="pres">
      <dgm:prSet presAssocID="{8D756A2E-FA79-4912-8D81-C7DD58FE0C87}" presName="LShape" presStyleLbl="alignNode1" presStyleIdx="4" presStyleCnt="13"/>
      <dgm:spPr>
        <a:solidFill>
          <a:schemeClr val="accent6">
            <a:lumMod val="75000"/>
          </a:schemeClr>
        </a:solidFill>
      </dgm:spPr>
    </dgm:pt>
    <dgm:pt modelId="{3DCE8068-2008-4E98-A082-4F587C6D7669}" type="pres">
      <dgm:prSet presAssocID="{8D756A2E-FA79-4912-8D81-C7DD58FE0C87}" presName="ParentText" presStyleLbl="revTx" presStyleIdx="2" presStyleCnt="7" custScaleX="145869" custLinFactNeighborX="24062" custLinFactNeighborY="2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C8FC9-67C7-4461-8F74-824D79497449}" type="pres">
      <dgm:prSet presAssocID="{8D756A2E-FA79-4912-8D81-C7DD58FE0C87}" presName="Triangle" presStyleLbl="alignNode1" presStyleIdx="5" presStyleCnt="13"/>
      <dgm:spPr>
        <a:solidFill>
          <a:schemeClr val="accent6">
            <a:lumMod val="75000"/>
          </a:schemeClr>
        </a:solidFill>
      </dgm:spPr>
    </dgm:pt>
    <dgm:pt modelId="{C898E379-164C-4B49-A191-ACD09B976744}" type="pres">
      <dgm:prSet presAssocID="{A6B3D415-6C75-4B05-8196-9166AB39DDED}" presName="sibTrans" presStyleCnt="0"/>
      <dgm:spPr/>
    </dgm:pt>
    <dgm:pt modelId="{814C67AF-BA08-4761-BACB-AA628137625E}" type="pres">
      <dgm:prSet presAssocID="{A6B3D415-6C75-4B05-8196-9166AB39DDED}" presName="space" presStyleCnt="0"/>
      <dgm:spPr/>
    </dgm:pt>
    <dgm:pt modelId="{BE7F4098-1CD6-4A44-A25E-48730BEFAAFE}" type="pres">
      <dgm:prSet presAssocID="{4AE8639C-D132-489C-B7F4-60185A2227EF}" presName="composite" presStyleCnt="0"/>
      <dgm:spPr/>
    </dgm:pt>
    <dgm:pt modelId="{6D9D67AB-A370-430E-BFA1-0812EA55A14C}" type="pres">
      <dgm:prSet presAssocID="{4AE8639C-D132-489C-B7F4-60185A2227EF}" presName="LShape" presStyleLbl="alignNode1" presStyleIdx="6" presStyleCnt="13" custLinFactNeighborX="10785" custLinFactNeighborY="0"/>
      <dgm:spPr>
        <a:solidFill>
          <a:schemeClr val="accent6">
            <a:lumMod val="60000"/>
            <a:lumOff val="40000"/>
          </a:schemeClr>
        </a:solidFill>
      </dgm:spPr>
    </dgm:pt>
    <dgm:pt modelId="{1D953EBD-91AA-4816-8EEE-21D298773EDB}" type="pres">
      <dgm:prSet presAssocID="{4AE8639C-D132-489C-B7F4-60185A2227EF}" presName="ParentText" presStyleLbl="revTx" presStyleIdx="3" presStyleCnt="7" custScaleX="151637" custLinFactNeighborX="40480" custLinFactNeighborY="9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109C-C390-47AF-9400-B0AEF2D7453F}" type="pres">
      <dgm:prSet presAssocID="{4AE8639C-D132-489C-B7F4-60185A2227EF}" presName="Triangle" presStyleLbl="alignNode1" presStyleIdx="7" presStyleCnt="13"/>
      <dgm:spPr>
        <a:solidFill>
          <a:schemeClr val="accent6">
            <a:lumMod val="60000"/>
            <a:lumOff val="40000"/>
          </a:schemeClr>
        </a:solidFill>
      </dgm:spPr>
    </dgm:pt>
    <dgm:pt modelId="{0825EF2F-F45C-4D7A-9879-CC8BA2122FA3}" type="pres">
      <dgm:prSet presAssocID="{7E292FF3-8DCF-4F29-A7DC-635C8251E2D9}" presName="sibTrans" presStyleCnt="0"/>
      <dgm:spPr/>
    </dgm:pt>
    <dgm:pt modelId="{D72A85D1-FCDC-4FBA-A6ED-F24C101F3B5D}" type="pres">
      <dgm:prSet presAssocID="{7E292FF3-8DCF-4F29-A7DC-635C8251E2D9}" presName="space" presStyleCnt="0"/>
      <dgm:spPr/>
    </dgm:pt>
    <dgm:pt modelId="{8ED22898-CAB8-47EE-A6B4-F445767F52F4}" type="pres">
      <dgm:prSet presAssocID="{56708FFB-1F80-4020-A1CF-7CE876B86C1C}" presName="composite" presStyleCnt="0"/>
      <dgm:spPr/>
    </dgm:pt>
    <dgm:pt modelId="{249CF96E-D5A7-4AB0-8487-10F17D022B71}" type="pres">
      <dgm:prSet presAssocID="{56708FFB-1F80-4020-A1CF-7CE876B86C1C}" presName="LShape" presStyleLbl="alignNode1" presStyleIdx="8" presStyleCnt="13" custLinFactNeighborX="10066" custLinFactNeighborY="-5982"/>
      <dgm:spPr>
        <a:solidFill>
          <a:schemeClr val="accent6">
            <a:lumMod val="40000"/>
            <a:lumOff val="60000"/>
          </a:schemeClr>
        </a:solidFill>
      </dgm:spPr>
    </dgm:pt>
    <dgm:pt modelId="{4D285F4F-90E1-42D7-875B-91861D1B4421}" type="pres">
      <dgm:prSet presAssocID="{56708FFB-1F80-4020-A1CF-7CE876B86C1C}" presName="ParentText" presStyleLbl="revTx" presStyleIdx="4" presStyleCnt="7" custScaleX="139497" custLinFactNeighborX="27875" custLinFactNeighborY="3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E7C8-75EC-4D0F-B34F-EFD185203783}" type="pres">
      <dgm:prSet presAssocID="{56708FFB-1F80-4020-A1CF-7CE876B86C1C}" presName="Triangle" presStyleLbl="alignNode1" presStyleIdx="9" presStyleCnt="13"/>
      <dgm:spPr>
        <a:solidFill>
          <a:schemeClr val="accent6">
            <a:lumMod val="40000"/>
            <a:lumOff val="60000"/>
          </a:schemeClr>
        </a:solidFill>
      </dgm:spPr>
    </dgm:pt>
    <dgm:pt modelId="{1833E67D-E18A-4D49-B7FF-CEAD91B9DEA8}" type="pres">
      <dgm:prSet presAssocID="{2441E661-2FF2-450D-B27B-FCBCC2361C0C}" presName="sibTrans" presStyleCnt="0"/>
      <dgm:spPr/>
    </dgm:pt>
    <dgm:pt modelId="{A8523B10-A7BA-480E-95AC-71A76D51ACE1}" type="pres">
      <dgm:prSet presAssocID="{2441E661-2FF2-450D-B27B-FCBCC2361C0C}" presName="space" presStyleCnt="0"/>
      <dgm:spPr/>
    </dgm:pt>
    <dgm:pt modelId="{0D3CC9CD-B194-44F9-A5DD-89EF1E37836B}" type="pres">
      <dgm:prSet presAssocID="{01921ED6-91CD-4428-A67D-D69F9650424C}" presName="composite" presStyleCnt="0"/>
      <dgm:spPr/>
    </dgm:pt>
    <dgm:pt modelId="{F46BF1B0-1925-4F55-8DFA-45AA003B8259}" type="pres">
      <dgm:prSet presAssocID="{01921ED6-91CD-4428-A67D-D69F9650424C}" presName="LShape" presStyleLbl="alignNode1" presStyleIdx="10" presStyleCnt="13" custLinFactNeighborX="6471" custLinFactNeighborY="-14357"/>
      <dgm:spPr>
        <a:solidFill>
          <a:schemeClr val="accent6">
            <a:lumMod val="40000"/>
            <a:lumOff val="60000"/>
          </a:schemeClr>
        </a:solidFill>
      </dgm:spPr>
    </dgm:pt>
    <dgm:pt modelId="{354F0168-1DB2-4F6C-8E92-00F8169BF700}" type="pres">
      <dgm:prSet presAssocID="{01921ED6-91CD-4428-A67D-D69F9650424C}" presName="ParentText" presStyleLbl="revTx" presStyleIdx="5" presStyleCnt="7" custLinFactNeighborX="12538" custLinFactNeighborY="-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C1114-B6C4-427C-BF88-77DC1EF48048}" type="pres">
      <dgm:prSet presAssocID="{01921ED6-91CD-4428-A67D-D69F9650424C}" presName="Triangle" presStyleLbl="alignNode1" presStyleIdx="11" presStyleCnt="13" custLinFactNeighborX="12663" custLinFactNeighborY="-37989"/>
      <dgm:spPr>
        <a:solidFill>
          <a:schemeClr val="accent6">
            <a:lumMod val="40000"/>
            <a:lumOff val="60000"/>
          </a:schemeClr>
        </a:solidFill>
      </dgm:spPr>
    </dgm:pt>
    <dgm:pt modelId="{E2A64F12-73A5-483F-82F0-8ED85D7C67DB}" type="pres">
      <dgm:prSet presAssocID="{3E9CB8EB-A49F-4D2C-835F-28662D4D9451}" presName="sibTrans" presStyleCnt="0"/>
      <dgm:spPr/>
    </dgm:pt>
    <dgm:pt modelId="{C2E7663B-FB9C-4864-BE33-8A866251C1B8}" type="pres">
      <dgm:prSet presAssocID="{3E9CB8EB-A49F-4D2C-835F-28662D4D9451}" presName="space" presStyleCnt="0"/>
      <dgm:spPr/>
    </dgm:pt>
    <dgm:pt modelId="{2AFAC22C-FA64-423D-9718-A398FFCF2D9A}" type="pres">
      <dgm:prSet presAssocID="{42A92B96-D928-4C29-B10A-67EAA765210B}" presName="composite" presStyleCnt="0"/>
      <dgm:spPr/>
    </dgm:pt>
    <dgm:pt modelId="{B2569A3C-B120-4019-BA7F-D1FA32D8822D}" type="pres">
      <dgm:prSet presAssocID="{42A92B96-D928-4C29-B10A-67EAA765210B}" presName="LShape" presStyleLbl="alignNode1" presStyleIdx="12" presStyleCnt="13" custLinFactNeighborX="-9936" custLinFactNeighborY="-2204"/>
      <dgm:spPr>
        <a:solidFill>
          <a:schemeClr val="accent6">
            <a:lumMod val="20000"/>
            <a:lumOff val="80000"/>
          </a:schemeClr>
        </a:solidFill>
      </dgm:spPr>
    </dgm:pt>
    <dgm:pt modelId="{8A822A87-AE8C-4CCA-BE68-6C9E1A8D2A07}" type="pres">
      <dgm:prSet presAssocID="{42A92B96-D928-4C29-B10A-67EAA765210B}" presName="ParentText" presStyleLbl="revTx" presStyleIdx="6" presStyleCnt="7" custScaleX="128139" custLinFactNeighborX="21569" custLinFactNeighborY="3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67EA9-2944-40C9-BAC6-924E4C35B3B3}" type="presOf" srcId="{8D756A2E-FA79-4912-8D81-C7DD58FE0C87}" destId="{3DCE8068-2008-4E98-A082-4F587C6D7669}" srcOrd="0" destOrd="0" presId="urn:microsoft.com/office/officeart/2009/3/layout/StepUpProcess"/>
    <dgm:cxn modelId="{4B6D482B-D31F-4112-AA0D-BCA2D08AAA73}" type="presOf" srcId="{4AE8639C-D132-489C-B7F4-60185A2227EF}" destId="{1D953EBD-91AA-4816-8EEE-21D298773EDB}" srcOrd="0" destOrd="0" presId="urn:microsoft.com/office/officeart/2009/3/layout/StepUpProcess"/>
    <dgm:cxn modelId="{E911B98F-B506-4682-A891-A518A5C66A1C}" srcId="{6323DCDD-870D-41CE-AD20-C2E92EEB965E}" destId="{8D756A2E-FA79-4912-8D81-C7DD58FE0C87}" srcOrd="2" destOrd="0" parTransId="{68E2DDCF-93A9-4501-BDDC-EC7EFAA0E76F}" sibTransId="{A6B3D415-6C75-4B05-8196-9166AB39DDED}"/>
    <dgm:cxn modelId="{E4C0B672-AB28-406B-8FCD-4C8779EFB3BE}" srcId="{6323DCDD-870D-41CE-AD20-C2E92EEB965E}" destId="{56708FFB-1F80-4020-A1CF-7CE876B86C1C}" srcOrd="4" destOrd="0" parTransId="{21D10238-FD7A-4AF3-ACC9-2C9E1A4449CE}" sibTransId="{2441E661-2FF2-450D-B27B-FCBCC2361C0C}"/>
    <dgm:cxn modelId="{F00A8174-66B2-483D-A42B-B1A8101220FF}" type="presOf" srcId="{BFD60FC1-E3AB-4275-BD59-1EF4D4FDF9DF}" destId="{E99D2ECD-4452-407F-937F-0D66E6EE51BD}" srcOrd="0" destOrd="0" presId="urn:microsoft.com/office/officeart/2009/3/layout/StepUpProcess"/>
    <dgm:cxn modelId="{4B0543E6-57E1-4775-BC8B-D4B78A3348D2}" type="presOf" srcId="{01921ED6-91CD-4428-A67D-D69F9650424C}" destId="{354F0168-1DB2-4F6C-8E92-00F8169BF700}" srcOrd="0" destOrd="0" presId="urn:microsoft.com/office/officeart/2009/3/layout/StepUpProcess"/>
    <dgm:cxn modelId="{1F122CBA-8530-4DF9-A41A-CA20A49CB8E8}" type="presOf" srcId="{6323DCDD-870D-41CE-AD20-C2E92EEB965E}" destId="{903A1483-EEA5-471C-B513-E5B1440449CD}" srcOrd="0" destOrd="0" presId="urn:microsoft.com/office/officeart/2009/3/layout/StepUpProcess"/>
    <dgm:cxn modelId="{F168BD37-33E3-4B38-8319-AB7BF1497E0C}" type="presOf" srcId="{42A92B96-D928-4C29-B10A-67EAA765210B}" destId="{8A822A87-AE8C-4CCA-BE68-6C9E1A8D2A07}" srcOrd="0" destOrd="0" presId="urn:microsoft.com/office/officeart/2009/3/layout/StepUpProcess"/>
    <dgm:cxn modelId="{3E61A779-C862-401F-B57C-9E11B33F7E90}" type="presOf" srcId="{56708FFB-1F80-4020-A1CF-7CE876B86C1C}" destId="{4D285F4F-90E1-42D7-875B-91861D1B4421}" srcOrd="0" destOrd="0" presId="urn:microsoft.com/office/officeart/2009/3/layout/StepUpProcess"/>
    <dgm:cxn modelId="{96AE6BD2-5DDA-499C-8836-3DF2B15512AA}" srcId="{6323DCDD-870D-41CE-AD20-C2E92EEB965E}" destId="{487F1224-5073-4318-B586-10211CEB11DC}" srcOrd="1" destOrd="0" parTransId="{E0F3229B-66B6-4616-B93D-EDB69440D93F}" sibTransId="{BDBBBAF4-CD36-4A6D-B82E-6F4A05F18173}"/>
    <dgm:cxn modelId="{65BEB830-7F69-4995-BCA8-E5964771909E}" srcId="{6323DCDD-870D-41CE-AD20-C2E92EEB965E}" destId="{01921ED6-91CD-4428-A67D-D69F9650424C}" srcOrd="5" destOrd="0" parTransId="{CCECD50D-02BA-4858-B5C9-8366677204D8}" sibTransId="{3E9CB8EB-A49F-4D2C-835F-28662D4D9451}"/>
    <dgm:cxn modelId="{3AD1D264-5678-4B75-9894-05C5C6AA1C9A}" type="presOf" srcId="{487F1224-5073-4318-B586-10211CEB11DC}" destId="{85323162-32D2-481B-9DE7-97C56EAB2824}" srcOrd="0" destOrd="0" presId="urn:microsoft.com/office/officeart/2009/3/layout/StepUpProcess"/>
    <dgm:cxn modelId="{72C981DB-EFAA-4A24-846A-5659017DB13A}" srcId="{6323DCDD-870D-41CE-AD20-C2E92EEB965E}" destId="{42A92B96-D928-4C29-B10A-67EAA765210B}" srcOrd="6" destOrd="0" parTransId="{E9C5A5DB-F954-4475-9455-91F60C0E8CAC}" sibTransId="{2051D8CA-7FF3-4176-851C-8F25E2E94068}"/>
    <dgm:cxn modelId="{AA7FE545-C7BA-4D9F-87A8-94457E20BFD7}" srcId="{6323DCDD-870D-41CE-AD20-C2E92EEB965E}" destId="{BFD60FC1-E3AB-4275-BD59-1EF4D4FDF9DF}" srcOrd="0" destOrd="0" parTransId="{3E8840BB-ABDB-445F-A15B-C0BE1771C016}" sibTransId="{8C2A0599-8183-4DA8-82E7-9D41DBB25700}"/>
    <dgm:cxn modelId="{B58B7517-15EC-40E8-BC34-1F30D7D2FA66}" srcId="{6323DCDD-870D-41CE-AD20-C2E92EEB965E}" destId="{4AE8639C-D132-489C-B7F4-60185A2227EF}" srcOrd="3" destOrd="0" parTransId="{A3F208B5-8B6B-4AA3-BDED-787668DE1A92}" sibTransId="{7E292FF3-8DCF-4F29-A7DC-635C8251E2D9}"/>
    <dgm:cxn modelId="{502D531C-8E19-4770-BE26-11CBB76BA6A9}" type="presParOf" srcId="{903A1483-EEA5-471C-B513-E5B1440449CD}" destId="{862A777B-A4C8-445D-9172-FDC17C2BFA37}" srcOrd="0" destOrd="0" presId="urn:microsoft.com/office/officeart/2009/3/layout/StepUpProcess"/>
    <dgm:cxn modelId="{A8F49B68-67DC-420C-977B-6735B75E346F}" type="presParOf" srcId="{862A777B-A4C8-445D-9172-FDC17C2BFA37}" destId="{CCD90746-B906-4B62-A632-E13C78C234D7}" srcOrd="0" destOrd="0" presId="urn:microsoft.com/office/officeart/2009/3/layout/StepUpProcess"/>
    <dgm:cxn modelId="{9A32591C-3EB3-4AAA-896E-489E7A16F9BB}" type="presParOf" srcId="{862A777B-A4C8-445D-9172-FDC17C2BFA37}" destId="{E99D2ECD-4452-407F-937F-0D66E6EE51BD}" srcOrd="1" destOrd="0" presId="urn:microsoft.com/office/officeart/2009/3/layout/StepUpProcess"/>
    <dgm:cxn modelId="{2977230A-6814-46C4-8BDF-BE8A90D88612}" type="presParOf" srcId="{862A777B-A4C8-445D-9172-FDC17C2BFA37}" destId="{7E3A8AC3-8853-4FD2-8CF7-22450F55BAE4}" srcOrd="2" destOrd="0" presId="urn:microsoft.com/office/officeart/2009/3/layout/StepUpProcess"/>
    <dgm:cxn modelId="{620D9626-4434-4EC9-AC33-9A162C07E657}" type="presParOf" srcId="{903A1483-EEA5-471C-B513-E5B1440449CD}" destId="{782D6BA6-94B0-4A35-B772-229BC9B86297}" srcOrd="1" destOrd="0" presId="urn:microsoft.com/office/officeart/2009/3/layout/StepUpProcess"/>
    <dgm:cxn modelId="{D12FD87A-A9E3-4C69-99AD-0F195BC7776B}" type="presParOf" srcId="{782D6BA6-94B0-4A35-B772-229BC9B86297}" destId="{D15862F4-C9F6-467F-BED9-108F103A385A}" srcOrd="0" destOrd="0" presId="urn:microsoft.com/office/officeart/2009/3/layout/StepUpProcess"/>
    <dgm:cxn modelId="{BCF914B4-0B5A-488C-84BC-196D7DFC3C5D}" type="presParOf" srcId="{903A1483-EEA5-471C-B513-E5B1440449CD}" destId="{EF462984-68E0-4AF7-8C90-341CF56F6800}" srcOrd="2" destOrd="0" presId="urn:microsoft.com/office/officeart/2009/3/layout/StepUpProcess"/>
    <dgm:cxn modelId="{FC5F9849-2BD2-4F4F-8F25-57B5856BA1CD}" type="presParOf" srcId="{EF462984-68E0-4AF7-8C90-341CF56F6800}" destId="{E59F39E9-22B2-4550-97FC-0F4B47EBF693}" srcOrd="0" destOrd="0" presId="urn:microsoft.com/office/officeart/2009/3/layout/StepUpProcess"/>
    <dgm:cxn modelId="{FB62498D-91EF-4F3F-9519-2A36EDA9BF39}" type="presParOf" srcId="{EF462984-68E0-4AF7-8C90-341CF56F6800}" destId="{85323162-32D2-481B-9DE7-97C56EAB2824}" srcOrd="1" destOrd="0" presId="urn:microsoft.com/office/officeart/2009/3/layout/StepUpProcess"/>
    <dgm:cxn modelId="{170E8A9C-1B2B-4CA4-B0FF-269A784F93A0}" type="presParOf" srcId="{EF462984-68E0-4AF7-8C90-341CF56F6800}" destId="{3EEF5FE6-945F-45B7-980A-3968C95DAA6D}" srcOrd="2" destOrd="0" presId="urn:microsoft.com/office/officeart/2009/3/layout/StepUpProcess"/>
    <dgm:cxn modelId="{AAEC5CAA-FE0C-4ED3-9FD4-69BEAEFF34B1}" type="presParOf" srcId="{903A1483-EEA5-471C-B513-E5B1440449CD}" destId="{43010078-497B-408B-B694-6C5AF7AD2D23}" srcOrd="3" destOrd="0" presId="urn:microsoft.com/office/officeart/2009/3/layout/StepUpProcess"/>
    <dgm:cxn modelId="{3C2BFC2A-AF77-4E2B-8CF3-039861D88081}" type="presParOf" srcId="{43010078-497B-408B-B694-6C5AF7AD2D23}" destId="{59C08A35-ACD9-43AE-806F-6F625E7F5DC9}" srcOrd="0" destOrd="0" presId="urn:microsoft.com/office/officeart/2009/3/layout/StepUpProcess"/>
    <dgm:cxn modelId="{E3BBC3A5-EFE9-40A4-B1D7-F04438D2764C}" type="presParOf" srcId="{903A1483-EEA5-471C-B513-E5B1440449CD}" destId="{E5ECDCC4-19C3-444A-969F-F0BA6B89FED6}" srcOrd="4" destOrd="0" presId="urn:microsoft.com/office/officeart/2009/3/layout/StepUpProcess"/>
    <dgm:cxn modelId="{7A598C8B-FDF9-42E9-94D0-91146A7ED935}" type="presParOf" srcId="{E5ECDCC4-19C3-444A-969F-F0BA6B89FED6}" destId="{3FFCD6B3-D058-44E5-861A-6694BAB394D8}" srcOrd="0" destOrd="0" presId="urn:microsoft.com/office/officeart/2009/3/layout/StepUpProcess"/>
    <dgm:cxn modelId="{17ACF988-9515-44DF-85E8-D8294862B724}" type="presParOf" srcId="{E5ECDCC4-19C3-444A-969F-F0BA6B89FED6}" destId="{3DCE8068-2008-4E98-A082-4F587C6D7669}" srcOrd="1" destOrd="0" presId="urn:microsoft.com/office/officeart/2009/3/layout/StepUpProcess"/>
    <dgm:cxn modelId="{2D2DFDCA-6B42-491A-A39D-B1F56331D584}" type="presParOf" srcId="{E5ECDCC4-19C3-444A-969F-F0BA6B89FED6}" destId="{1A9C8FC9-67C7-4461-8F74-824D79497449}" srcOrd="2" destOrd="0" presId="urn:microsoft.com/office/officeart/2009/3/layout/StepUpProcess"/>
    <dgm:cxn modelId="{BE503F18-B0A0-487E-9CDE-78E36210DD51}" type="presParOf" srcId="{903A1483-EEA5-471C-B513-E5B1440449CD}" destId="{C898E379-164C-4B49-A191-ACD09B976744}" srcOrd="5" destOrd="0" presId="urn:microsoft.com/office/officeart/2009/3/layout/StepUpProcess"/>
    <dgm:cxn modelId="{1F156937-6F82-4D95-ADF8-1844EE102161}" type="presParOf" srcId="{C898E379-164C-4B49-A191-ACD09B976744}" destId="{814C67AF-BA08-4761-BACB-AA628137625E}" srcOrd="0" destOrd="0" presId="urn:microsoft.com/office/officeart/2009/3/layout/StepUpProcess"/>
    <dgm:cxn modelId="{B35C11E6-031B-4ABC-8F6D-90F345BE4C19}" type="presParOf" srcId="{903A1483-EEA5-471C-B513-E5B1440449CD}" destId="{BE7F4098-1CD6-4A44-A25E-48730BEFAAFE}" srcOrd="6" destOrd="0" presId="urn:microsoft.com/office/officeart/2009/3/layout/StepUpProcess"/>
    <dgm:cxn modelId="{432660D3-2BC1-4FB8-9330-DAED3E873BD4}" type="presParOf" srcId="{BE7F4098-1CD6-4A44-A25E-48730BEFAAFE}" destId="{6D9D67AB-A370-430E-BFA1-0812EA55A14C}" srcOrd="0" destOrd="0" presId="urn:microsoft.com/office/officeart/2009/3/layout/StepUpProcess"/>
    <dgm:cxn modelId="{EFD051ED-D7D5-4CF3-AFE8-BBB18A1B5888}" type="presParOf" srcId="{BE7F4098-1CD6-4A44-A25E-48730BEFAAFE}" destId="{1D953EBD-91AA-4816-8EEE-21D298773EDB}" srcOrd="1" destOrd="0" presId="urn:microsoft.com/office/officeart/2009/3/layout/StepUpProcess"/>
    <dgm:cxn modelId="{F47827C1-4A39-4999-803E-3A3ADA852A27}" type="presParOf" srcId="{BE7F4098-1CD6-4A44-A25E-48730BEFAAFE}" destId="{4B34109C-C390-47AF-9400-B0AEF2D7453F}" srcOrd="2" destOrd="0" presId="urn:microsoft.com/office/officeart/2009/3/layout/StepUpProcess"/>
    <dgm:cxn modelId="{08BDAE09-E08D-4FFF-A58F-8CFF09529234}" type="presParOf" srcId="{903A1483-EEA5-471C-B513-E5B1440449CD}" destId="{0825EF2F-F45C-4D7A-9879-CC8BA2122FA3}" srcOrd="7" destOrd="0" presId="urn:microsoft.com/office/officeart/2009/3/layout/StepUpProcess"/>
    <dgm:cxn modelId="{DAB5C47B-F2E0-461C-BFF9-2069C08E8CF8}" type="presParOf" srcId="{0825EF2F-F45C-4D7A-9879-CC8BA2122FA3}" destId="{D72A85D1-FCDC-4FBA-A6ED-F24C101F3B5D}" srcOrd="0" destOrd="0" presId="urn:microsoft.com/office/officeart/2009/3/layout/StepUpProcess"/>
    <dgm:cxn modelId="{041AAA1A-A8FA-4406-A079-B903A8EED105}" type="presParOf" srcId="{903A1483-EEA5-471C-B513-E5B1440449CD}" destId="{8ED22898-CAB8-47EE-A6B4-F445767F52F4}" srcOrd="8" destOrd="0" presId="urn:microsoft.com/office/officeart/2009/3/layout/StepUpProcess"/>
    <dgm:cxn modelId="{CA52C497-0A0C-437A-8808-1DF27F147BAB}" type="presParOf" srcId="{8ED22898-CAB8-47EE-A6B4-F445767F52F4}" destId="{249CF96E-D5A7-4AB0-8487-10F17D022B71}" srcOrd="0" destOrd="0" presId="urn:microsoft.com/office/officeart/2009/3/layout/StepUpProcess"/>
    <dgm:cxn modelId="{4021D36A-D5D9-4BB2-8449-85E37052DEFF}" type="presParOf" srcId="{8ED22898-CAB8-47EE-A6B4-F445767F52F4}" destId="{4D285F4F-90E1-42D7-875B-91861D1B4421}" srcOrd="1" destOrd="0" presId="urn:microsoft.com/office/officeart/2009/3/layout/StepUpProcess"/>
    <dgm:cxn modelId="{BD35AC64-0018-4007-AF62-92E587E049AF}" type="presParOf" srcId="{8ED22898-CAB8-47EE-A6B4-F445767F52F4}" destId="{E30FE7C8-75EC-4D0F-B34F-EFD185203783}" srcOrd="2" destOrd="0" presId="urn:microsoft.com/office/officeart/2009/3/layout/StepUpProcess"/>
    <dgm:cxn modelId="{E9924D72-A905-49CF-92C3-E74483DF24E9}" type="presParOf" srcId="{903A1483-EEA5-471C-B513-E5B1440449CD}" destId="{1833E67D-E18A-4D49-B7FF-CEAD91B9DEA8}" srcOrd="9" destOrd="0" presId="urn:microsoft.com/office/officeart/2009/3/layout/StepUpProcess"/>
    <dgm:cxn modelId="{8C21C32D-995B-4E70-AEE0-541FE1AD9090}" type="presParOf" srcId="{1833E67D-E18A-4D49-B7FF-CEAD91B9DEA8}" destId="{A8523B10-A7BA-480E-95AC-71A76D51ACE1}" srcOrd="0" destOrd="0" presId="urn:microsoft.com/office/officeart/2009/3/layout/StepUpProcess"/>
    <dgm:cxn modelId="{0A6D3747-B994-4EE7-8E45-9B4E44588C5C}" type="presParOf" srcId="{903A1483-EEA5-471C-B513-E5B1440449CD}" destId="{0D3CC9CD-B194-44F9-A5DD-89EF1E37836B}" srcOrd="10" destOrd="0" presId="urn:microsoft.com/office/officeart/2009/3/layout/StepUpProcess"/>
    <dgm:cxn modelId="{B37D0787-A5EC-4889-B992-C967483CA090}" type="presParOf" srcId="{0D3CC9CD-B194-44F9-A5DD-89EF1E37836B}" destId="{F46BF1B0-1925-4F55-8DFA-45AA003B8259}" srcOrd="0" destOrd="0" presId="urn:microsoft.com/office/officeart/2009/3/layout/StepUpProcess"/>
    <dgm:cxn modelId="{B406DD78-6EF6-4C3C-8290-9574A96A4665}" type="presParOf" srcId="{0D3CC9CD-B194-44F9-A5DD-89EF1E37836B}" destId="{354F0168-1DB2-4F6C-8E92-00F8169BF700}" srcOrd="1" destOrd="0" presId="urn:microsoft.com/office/officeart/2009/3/layout/StepUpProcess"/>
    <dgm:cxn modelId="{93DFBDE9-920D-4E84-958A-5B062BF0BF1E}" type="presParOf" srcId="{0D3CC9CD-B194-44F9-A5DD-89EF1E37836B}" destId="{025C1114-B6C4-427C-BF88-77DC1EF48048}" srcOrd="2" destOrd="0" presId="urn:microsoft.com/office/officeart/2009/3/layout/StepUpProcess"/>
    <dgm:cxn modelId="{E47BE448-B072-49C2-B3BE-E1337C9E5D93}" type="presParOf" srcId="{903A1483-EEA5-471C-B513-E5B1440449CD}" destId="{E2A64F12-73A5-483F-82F0-8ED85D7C67DB}" srcOrd="11" destOrd="0" presId="urn:microsoft.com/office/officeart/2009/3/layout/StepUpProcess"/>
    <dgm:cxn modelId="{CF0E888E-7465-422D-BEA3-3397B3F1798B}" type="presParOf" srcId="{E2A64F12-73A5-483F-82F0-8ED85D7C67DB}" destId="{C2E7663B-FB9C-4864-BE33-8A866251C1B8}" srcOrd="0" destOrd="0" presId="urn:microsoft.com/office/officeart/2009/3/layout/StepUpProcess"/>
    <dgm:cxn modelId="{DA508137-95C2-40B2-95FA-0B13C88AB7FF}" type="presParOf" srcId="{903A1483-EEA5-471C-B513-E5B1440449CD}" destId="{2AFAC22C-FA64-423D-9718-A398FFCF2D9A}" srcOrd="12" destOrd="0" presId="urn:microsoft.com/office/officeart/2009/3/layout/StepUpProcess"/>
    <dgm:cxn modelId="{D42F6F26-D828-4721-A05A-21CE46E243EC}" type="presParOf" srcId="{2AFAC22C-FA64-423D-9718-A398FFCF2D9A}" destId="{B2569A3C-B120-4019-BA7F-D1FA32D8822D}" srcOrd="0" destOrd="0" presId="urn:microsoft.com/office/officeart/2009/3/layout/StepUpProcess"/>
    <dgm:cxn modelId="{92BCAD1C-4DFA-40B5-8969-F15030F6027B}" type="presParOf" srcId="{2AFAC22C-FA64-423D-9718-A398FFCF2D9A}" destId="{8A822A87-AE8C-4CCA-BE68-6C9E1A8D2A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65FC9-EE88-4463-8DD9-08A76939F3E6}">
      <dsp:nvSpPr>
        <dsp:cNvPr id="0" name=""/>
        <dsp:cNvSpPr/>
      </dsp:nvSpPr>
      <dsp:spPr>
        <a:xfrm>
          <a:off x="1535113" y="309621"/>
          <a:ext cx="5448035" cy="119348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389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Alexander von</a:t>
          </a:r>
          <a:r>
            <a:rPr lang="en-US" sz="2500" b="1" kern="1200" dirty="0" err="1" smtClean="0">
              <a:solidFill>
                <a:srgbClr val="C00000"/>
              </a:solidFill>
            </a:rPr>
            <a:t>Humbolt</a:t>
          </a:r>
          <a:r>
            <a:rPr lang="en-US" sz="2500" kern="1200" dirty="0" smtClean="0"/>
            <a:t>Father of Ecology</a:t>
          </a:r>
          <a:endParaRPr lang="en-US" sz="2500" kern="1200" dirty="0"/>
        </a:p>
      </dsp:txBody>
      <dsp:txXfrm>
        <a:off x="1535113" y="309621"/>
        <a:ext cx="5448035" cy="1193488"/>
      </dsp:txXfrm>
    </dsp:sp>
    <dsp:sp modelId="{78C8F07E-47A3-4A27-9632-B4BD21656A17}">
      <dsp:nvSpPr>
        <dsp:cNvPr id="0" name=""/>
        <dsp:cNvSpPr/>
      </dsp:nvSpPr>
      <dsp:spPr>
        <a:xfrm>
          <a:off x="1431092" y="128002"/>
          <a:ext cx="835441" cy="12531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C0401-53D6-41C1-BC1A-96A111513300}">
      <dsp:nvSpPr>
        <dsp:cNvPr id="0" name=""/>
        <dsp:cNvSpPr/>
      </dsp:nvSpPr>
      <dsp:spPr>
        <a:xfrm>
          <a:off x="1502555" y="1738129"/>
          <a:ext cx="5496959" cy="119348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389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Eugene P.</a:t>
          </a:r>
          <a:r>
            <a:rPr lang="en-US" sz="2500" b="1" kern="1200" dirty="0" err="1" smtClean="0">
              <a:solidFill>
                <a:srgbClr val="C00000"/>
              </a:solidFill>
            </a:rPr>
            <a:t>Odum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Father of</a:t>
          </a:r>
          <a:r>
            <a:rPr lang="en-US" sz="2500" kern="1200" dirty="0" err="1" smtClean="0"/>
            <a:t>modren</a:t>
          </a:r>
          <a:r>
            <a:rPr lang="en-US" sz="2500" kern="1200" dirty="0" smtClean="0"/>
            <a:t>Ecology</a:t>
          </a:r>
          <a:endParaRPr lang="en-US" sz="2500" kern="1200" dirty="0"/>
        </a:p>
      </dsp:txBody>
      <dsp:txXfrm>
        <a:off x="1502555" y="1738129"/>
        <a:ext cx="5496959" cy="1193488"/>
      </dsp:txXfrm>
    </dsp:sp>
    <dsp:sp modelId="{9442397F-AD5E-40B9-A323-0CFECC562CFB}">
      <dsp:nvSpPr>
        <dsp:cNvPr id="0" name=""/>
        <dsp:cNvSpPr/>
      </dsp:nvSpPr>
      <dsp:spPr>
        <a:xfrm>
          <a:off x="1431092" y="1630471"/>
          <a:ext cx="835441" cy="12531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D6F47-B2EB-45A7-8D47-E1ED0FCFF9EB}">
      <dsp:nvSpPr>
        <dsp:cNvPr id="0" name=""/>
        <dsp:cNvSpPr/>
      </dsp:nvSpPr>
      <dsp:spPr>
        <a:xfrm>
          <a:off x="1499480" y="3313425"/>
          <a:ext cx="5486914" cy="119348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389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C00000"/>
              </a:solidFill>
            </a:rPr>
            <a:t>RamdeoMisra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Father of Indian Ecology</a:t>
          </a:r>
          <a:endParaRPr lang="en-US" sz="2500" kern="1200" dirty="0"/>
        </a:p>
      </dsp:txBody>
      <dsp:txXfrm>
        <a:off x="1499480" y="3313425"/>
        <a:ext cx="5486914" cy="1193488"/>
      </dsp:txXfrm>
    </dsp:sp>
    <dsp:sp modelId="{35A64B3B-9A87-4098-BF66-A70C989EF4E1}">
      <dsp:nvSpPr>
        <dsp:cNvPr id="0" name=""/>
        <dsp:cNvSpPr/>
      </dsp:nvSpPr>
      <dsp:spPr>
        <a:xfrm>
          <a:off x="1431092" y="3132941"/>
          <a:ext cx="835441" cy="12531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0746-B906-4B62-A632-E13C78C234D7}">
      <dsp:nvSpPr>
        <dsp:cNvPr id="0" name=""/>
        <dsp:cNvSpPr/>
      </dsp:nvSpPr>
      <dsp:spPr>
        <a:xfrm rot="5400000">
          <a:off x="298086" y="2830772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5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D2ECD-4452-407F-937F-0D66E6EE51BD}">
      <dsp:nvSpPr>
        <dsp:cNvPr id="0" name=""/>
        <dsp:cNvSpPr/>
      </dsp:nvSpPr>
      <dsp:spPr>
        <a:xfrm>
          <a:off x="147177" y="3189428"/>
          <a:ext cx="1432723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10000"/>
                </a:schemeClr>
              </a:solidFill>
            </a:rPr>
            <a:t>Individual organism</a:t>
          </a:r>
          <a:endParaRPr lang="en-US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47177" y="3189428"/>
        <a:ext cx="1432723" cy="949938"/>
      </dsp:txXfrm>
    </dsp:sp>
    <dsp:sp modelId="{7E3A8AC3-8853-4FD2-8CF7-22450F55BAE4}">
      <dsp:nvSpPr>
        <dsp:cNvPr id="0" name=""/>
        <dsp:cNvSpPr/>
      </dsp:nvSpPr>
      <dsp:spPr>
        <a:xfrm>
          <a:off x="1056907" y="2742398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5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F39E9-22B2-4550-97FC-0F4B47EBF693}">
      <dsp:nvSpPr>
        <dsp:cNvPr id="0" name=""/>
        <dsp:cNvSpPr/>
      </dsp:nvSpPr>
      <dsp:spPr>
        <a:xfrm rot="5400000">
          <a:off x="1851050" y="2502484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23162-32D2-481B-9DE7-97C56EAB2824}">
      <dsp:nvSpPr>
        <dsp:cNvPr id="0" name=""/>
        <dsp:cNvSpPr/>
      </dsp:nvSpPr>
      <dsp:spPr>
        <a:xfrm>
          <a:off x="1697871" y="2878401"/>
          <a:ext cx="1425429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25000"/>
                </a:schemeClr>
              </a:solidFill>
            </a:rPr>
            <a:t>Population</a:t>
          </a:r>
          <a:endParaRPr lang="en-US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697871" y="2878401"/>
        <a:ext cx="1425429" cy="949938"/>
      </dsp:txXfrm>
    </dsp:sp>
    <dsp:sp modelId="{3EEF5FE6-945F-45B7-980A-3968C95DAA6D}">
      <dsp:nvSpPr>
        <dsp:cNvPr id="0" name=""/>
        <dsp:cNvSpPr/>
      </dsp:nvSpPr>
      <dsp:spPr>
        <a:xfrm>
          <a:off x="2609870" y="2414111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CD6B3-D058-44E5-861A-6694BAB394D8}">
      <dsp:nvSpPr>
        <dsp:cNvPr id="0" name=""/>
        <dsp:cNvSpPr/>
      </dsp:nvSpPr>
      <dsp:spPr>
        <a:xfrm rot="5400000">
          <a:off x="3485346" y="2174197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E8068-2008-4E98-A082-4F587C6D7669}">
      <dsp:nvSpPr>
        <dsp:cNvPr id="0" name=""/>
        <dsp:cNvSpPr/>
      </dsp:nvSpPr>
      <dsp:spPr>
        <a:xfrm>
          <a:off x="3377147" y="2553989"/>
          <a:ext cx="1580801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50000"/>
                </a:schemeClr>
              </a:solidFill>
            </a:rPr>
            <a:t>Community</a:t>
          </a:r>
          <a:endParaRPr lang="en-US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377147" y="2553989"/>
        <a:ext cx="1580801" cy="949938"/>
      </dsp:txXfrm>
    </dsp:sp>
    <dsp:sp modelId="{1A9C8FC9-67C7-4461-8F74-824D79497449}">
      <dsp:nvSpPr>
        <dsp:cNvPr id="0" name=""/>
        <dsp:cNvSpPr/>
      </dsp:nvSpPr>
      <dsp:spPr>
        <a:xfrm>
          <a:off x="4244167" y="2085823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67AB-A370-430E-BFA1-0812EA55A14C}">
      <dsp:nvSpPr>
        <dsp:cNvPr id="0" name=""/>
        <dsp:cNvSpPr/>
      </dsp:nvSpPr>
      <dsp:spPr>
        <a:xfrm rot="5400000">
          <a:off x="5202672" y="1845909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53EBD-91AA-4816-8EEE-21D298773EDB}">
      <dsp:nvSpPr>
        <dsp:cNvPr id="0" name=""/>
        <dsp:cNvSpPr/>
      </dsp:nvSpPr>
      <dsp:spPr>
        <a:xfrm>
          <a:off x="5111681" y="2298144"/>
          <a:ext cx="1643310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50000"/>
                </a:schemeClr>
              </a:solidFill>
            </a:rPr>
            <a:t>Ecosystem</a:t>
          </a:r>
          <a:endParaRPr lang="en-US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11681" y="2298144"/>
        <a:ext cx="1643310" cy="949938"/>
      </dsp:txXfrm>
    </dsp:sp>
    <dsp:sp modelId="{4B34109C-C390-47AF-9400-B0AEF2D7453F}">
      <dsp:nvSpPr>
        <dsp:cNvPr id="0" name=""/>
        <dsp:cNvSpPr/>
      </dsp:nvSpPr>
      <dsp:spPr>
        <a:xfrm>
          <a:off x="5832031" y="1757536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CF96E-D5A7-4AB0-8487-10F17D022B71}">
      <dsp:nvSpPr>
        <dsp:cNvPr id="0" name=""/>
        <dsp:cNvSpPr/>
      </dsp:nvSpPr>
      <dsp:spPr>
        <a:xfrm rot="5400000">
          <a:off x="6684871" y="1474468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85F4F-90E1-42D7-875B-91861D1B4421}">
      <dsp:nvSpPr>
        <dsp:cNvPr id="0" name=""/>
        <dsp:cNvSpPr/>
      </dsp:nvSpPr>
      <dsp:spPr>
        <a:xfrm>
          <a:off x="6531689" y="1910808"/>
          <a:ext cx="1511747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</a:schemeClr>
              </a:solidFill>
            </a:rPr>
            <a:t>Landscape</a:t>
          </a:r>
          <a:endParaRPr lang="en-US" sz="18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531689" y="1910808"/>
        <a:ext cx="1511747" cy="949938"/>
      </dsp:txXfrm>
    </dsp:sp>
    <dsp:sp modelId="{E30FE7C8-75EC-4D0F-B34F-EFD185203783}">
      <dsp:nvSpPr>
        <dsp:cNvPr id="0" name=""/>
        <dsp:cNvSpPr/>
      </dsp:nvSpPr>
      <dsp:spPr>
        <a:xfrm>
          <a:off x="7322860" y="1429248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BF1B0-1925-4F55-8DFA-45AA003B8259}">
      <dsp:nvSpPr>
        <dsp:cNvPr id="0" name=""/>
        <dsp:cNvSpPr/>
      </dsp:nvSpPr>
      <dsp:spPr>
        <a:xfrm rot="5400000">
          <a:off x="8103386" y="1085764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F0168-1DB2-4F6C-8E92-00F8169BF700}">
      <dsp:nvSpPr>
        <dsp:cNvPr id="0" name=""/>
        <dsp:cNvSpPr/>
      </dsp:nvSpPr>
      <dsp:spPr>
        <a:xfrm>
          <a:off x="8041167" y="1540040"/>
          <a:ext cx="1083713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</a:schemeClr>
              </a:solidFill>
            </a:rPr>
            <a:t>Biome</a:t>
          </a:r>
          <a:endParaRPr lang="en-US" sz="18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8041167" y="1540040"/>
        <a:ext cx="1083713" cy="949938"/>
      </dsp:txXfrm>
    </dsp:sp>
    <dsp:sp modelId="{025C1114-B6C4-427C-BF88-77DC1EF48048}">
      <dsp:nvSpPr>
        <dsp:cNvPr id="0" name=""/>
        <dsp:cNvSpPr/>
      </dsp:nvSpPr>
      <dsp:spPr>
        <a:xfrm>
          <a:off x="8810422" y="1023283"/>
          <a:ext cx="204474" cy="204474"/>
        </a:xfrm>
        <a:prstGeom prst="triangle">
          <a:avLst>
            <a:gd name="adj" fmla="val 10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69A3C-B120-4019-BA7F-D1FA32D8822D}">
      <dsp:nvSpPr>
        <dsp:cNvPr id="0" name=""/>
        <dsp:cNvSpPr/>
      </dsp:nvSpPr>
      <dsp:spPr>
        <a:xfrm rot="5400000">
          <a:off x="9496447" y="845148"/>
          <a:ext cx="721394" cy="12003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20000"/>
            <a:lumOff val="8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22A87-AE8C-4CCA-BE68-6C9E1A8D2A07}">
      <dsp:nvSpPr>
        <dsp:cNvPr id="0" name=""/>
        <dsp:cNvSpPr/>
      </dsp:nvSpPr>
      <dsp:spPr>
        <a:xfrm>
          <a:off x="9345988" y="1251507"/>
          <a:ext cx="1388659" cy="94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90000"/>
                </a:schemeClr>
              </a:solidFill>
            </a:rPr>
            <a:t>Biosphere</a:t>
          </a:r>
          <a:endParaRPr lang="en-US" sz="18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345988" y="1251507"/>
        <a:ext cx="1388659" cy="94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87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24429-6933-4C0A-95A4-EBBCAE625E31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104887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87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87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87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92F6E-FF42-4235-B4F3-5F03A96504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6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205-6C0A-42EF-8A14-468CA304282D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2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37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FBA7-5879-459B-974D-AA2980D615A7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40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9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91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495-A748-458C-B1EF-32B449552F01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4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96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97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3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19AA-DF97-4378-B387-800849728899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34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8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CB34-D6EE-4C17-A91C-A5C9C587DDB0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7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5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8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8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5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329-EB9C-432E-B1DC-456B4CDA9F8E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54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0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46D-0094-4161-B867-664636E51B5A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E29-86A2-4A43-B356-7DFE14474A1A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6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33BF-11E6-487D-99EE-DA46F7D7C173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1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5B3-9196-44DB-AC83-58C2E7309120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15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4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4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6A26-DD80-407B-9C0B-33DC353252E8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4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18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9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21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37C5-E73B-4CBD-A2D9-F4C768AA23EF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2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E825-5DDB-442C-9533-B15320357D8E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7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410F-0A4D-4B37-97F0-4512B2B7A67B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2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57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5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1256-CF61-4657-B59D-6106612717E9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6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AE8C-2B70-4313-AA30-98E822E99030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3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0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9135-AA41-49AB-BA5C-C8FCBA4ED801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7" y="330984"/>
            <a:ext cx="11040233" cy="3502149"/>
          </a:xfrm>
          <a:prstGeom prst="rect">
            <a:avLst/>
          </a:prstGeom>
        </p:spPr>
      </p:pic>
      <p:pic>
        <p:nvPicPr>
          <p:cNvPr id="209715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197" y="3806049"/>
            <a:ext cx="6182588" cy="3038899"/>
          </a:xfrm>
          <a:prstGeom prst="rect">
            <a:avLst/>
          </a:prstGeom>
        </p:spPr>
      </p:pic>
      <p:sp>
        <p:nvSpPr>
          <p:cNvPr id="104862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1519499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Ecological </a:t>
            </a:r>
            <a:r>
              <a:rPr lang="en-IN" sz="4800" b="1" dirty="0"/>
              <a:t>factors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smtClean="0"/>
              <a:t>Climatic </a:t>
            </a:r>
            <a:r>
              <a:rPr lang="en-IN" dirty="0"/>
              <a:t>factors</a:t>
            </a:r>
          </a:p>
          <a:p>
            <a:r>
              <a:rPr lang="en-IN" dirty="0" smtClean="0"/>
              <a:t>Edaphic </a:t>
            </a:r>
            <a:r>
              <a:rPr lang="en-IN" dirty="0"/>
              <a:t>factors </a:t>
            </a:r>
          </a:p>
          <a:p>
            <a:r>
              <a:rPr lang="en-IN" dirty="0" smtClean="0"/>
              <a:t>Topographic </a:t>
            </a:r>
            <a:r>
              <a:rPr lang="en-IN" dirty="0"/>
              <a:t>factors </a:t>
            </a:r>
          </a:p>
          <a:p>
            <a:r>
              <a:rPr lang="en-IN" dirty="0" smtClean="0"/>
              <a:t>Biotic </a:t>
            </a:r>
            <a:r>
              <a:rPr lang="en-IN" dirty="0"/>
              <a:t>factors</a:t>
            </a:r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1793352"/>
            <a:ext cx="3847043" cy="4711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1551304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Climatic </a:t>
            </a:r>
            <a:r>
              <a:rPr lang="en-IN" sz="4800" b="1" dirty="0"/>
              <a:t>Factors</a:t>
            </a:r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807889"/>
          </a:xfrm>
        </p:spPr>
        <p:txBody>
          <a:bodyPr>
            <a:normAutofit/>
          </a:bodyPr>
          <a:lstStyle/>
          <a:p>
            <a:r>
              <a:rPr lang="en-US" b="1" dirty="0" smtClean="0"/>
              <a:t>Light</a:t>
            </a:r>
            <a:r>
              <a:rPr lang="en-US" dirty="0" smtClean="0"/>
              <a:t> –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Effects on plants </a:t>
            </a:r>
          </a:p>
          <a:p>
            <a:r>
              <a:rPr lang="en-US" dirty="0" smtClean="0"/>
              <a:t>Tolerance </a:t>
            </a:r>
            <a:r>
              <a:rPr lang="en-US" dirty="0"/>
              <a:t>to intensities of light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	1</a:t>
            </a:r>
            <a:r>
              <a:rPr lang="en-US" b="1" dirty="0"/>
              <a:t>. </a:t>
            </a:r>
            <a:r>
              <a:rPr lang="en-US" b="1" dirty="0" err="1"/>
              <a:t>Heliophytes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2</a:t>
            </a:r>
            <a:r>
              <a:rPr lang="en-US" b="1" dirty="0"/>
              <a:t>. </a:t>
            </a:r>
            <a:r>
              <a:rPr lang="en-US" b="1" dirty="0" err="1"/>
              <a:t>Sciophytes</a:t>
            </a:r>
            <a:r>
              <a:rPr lang="en-US" b="1" dirty="0"/>
              <a:t> </a:t>
            </a:r>
            <a:endParaRPr lang="en-IN" dirty="0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11</a:t>
            </a:fld>
            <a:endParaRPr lang="en-US" dirty="0"/>
          </a:p>
        </p:txBody>
      </p:sp>
      <p:sp>
        <p:nvSpPr>
          <p:cNvPr id="1048647" name="Rectangle 4"/>
          <p:cNvSpPr/>
          <p:nvPr/>
        </p:nvSpPr>
        <p:spPr>
          <a:xfrm>
            <a:off x="1696278" y="814353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/>
              <a:t>Light</a:t>
            </a:r>
            <a:r>
              <a:rPr lang="en-US" dirty="0"/>
              <a:t>, </a:t>
            </a:r>
            <a:r>
              <a:rPr lang="en-US" dirty="0" smtClean="0"/>
              <a:t>Temperature</a:t>
            </a:r>
            <a:r>
              <a:rPr lang="en-US" dirty="0"/>
              <a:t>, </a:t>
            </a:r>
            <a:r>
              <a:rPr lang="en-US" dirty="0" smtClean="0"/>
              <a:t>Water</a:t>
            </a:r>
            <a:r>
              <a:rPr lang="en-US" dirty="0"/>
              <a:t>, </a:t>
            </a:r>
            <a:r>
              <a:rPr lang="en-US" dirty="0" smtClean="0"/>
              <a:t>Wind </a:t>
            </a:r>
            <a:r>
              <a:rPr lang="en-US" dirty="0"/>
              <a:t>and </a:t>
            </a:r>
            <a:r>
              <a:rPr lang="en-US" dirty="0" smtClean="0"/>
              <a:t>Fire</a:t>
            </a:r>
            <a:r>
              <a:rPr lang="en-US" dirty="0"/>
              <a:t>. </a:t>
            </a:r>
            <a:endParaRPr lang="en-IN" dirty="0"/>
          </a:p>
        </p:txBody>
      </p:sp>
      <p:pic>
        <p:nvPicPr>
          <p:cNvPr id="209715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10" y="2466525"/>
            <a:ext cx="3773302" cy="2478157"/>
          </a:xfrm>
          <a:prstGeom prst="rect">
            <a:avLst/>
          </a:prstGeom>
        </p:spPr>
      </p:pic>
      <p:graphicFrame>
        <p:nvGraphicFramePr>
          <p:cNvPr id="4194307" name="Table 6"/>
          <p:cNvGraphicFramePr>
            <a:graphicFrameLocks noGrp="1"/>
          </p:cNvGraphicFramePr>
          <p:nvPr/>
        </p:nvGraphicFramePr>
        <p:xfrm>
          <a:off x="2589212" y="2758913"/>
          <a:ext cx="5005410" cy="2526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6147"/>
                <a:gridCol w="1635443"/>
                <a:gridCol w="2403820"/>
              </a:tblGrid>
              <a:tr h="623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Wave length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Effects on photosynthesis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23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</a:p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31B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400 -500 nm</a:t>
                      </a:r>
                      <a:endParaRPr lang="en-IN" dirty="0"/>
                    </a:p>
                  </a:txBody>
                  <a:tcPr>
                    <a:solidFill>
                      <a:srgbClr val="31B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endParaRPr lang="en-IN" dirty="0"/>
                    </a:p>
                  </a:txBody>
                  <a:tcPr>
                    <a:solidFill>
                      <a:srgbClr val="31B4E6"/>
                    </a:solidFill>
                  </a:tcPr>
                </a:tc>
              </a:tr>
              <a:tr h="623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 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600 -700 nm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3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500 -600 nm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</a:t>
                      </a:r>
                      <a:endParaRPr lang="en-I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48648" name="Rectangle 7"/>
          <p:cNvSpPr/>
          <p:nvPr/>
        </p:nvSpPr>
        <p:spPr>
          <a:xfrm>
            <a:off x="2589212" y="2174138"/>
            <a:ext cx="5381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solidFill>
                <a:srgbClr val="000000"/>
              </a:solidFill>
            </a:endParaRPr>
          </a:p>
          <a:p>
            <a:pPr algn="just"/>
            <a:r>
              <a:rPr lang="en-US" sz="1600" dirty="0"/>
              <a:t>visible part of </a:t>
            </a:r>
            <a:r>
              <a:rPr lang="en-US" sz="1600" dirty="0" smtClean="0"/>
              <a:t>light 400 </a:t>
            </a:r>
            <a:r>
              <a:rPr lang="en-US" sz="1600" dirty="0"/>
              <a:t>nm (</a:t>
            </a:r>
            <a:r>
              <a:rPr lang="en-US" sz="1600" b="1" dirty="0"/>
              <a:t>violet</a:t>
            </a:r>
            <a:r>
              <a:rPr lang="en-US" sz="1600" dirty="0"/>
              <a:t>) to 700 nm (</a:t>
            </a:r>
            <a:r>
              <a:rPr lang="en-US" sz="1600" b="1" dirty="0"/>
              <a:t>red</a:t>
            </a:r>
            <a:r>
              <a:rPr lang="en-US" sz="1600" dirty="0"/>
              <a:t>) </a:t>
            </a:r>
            <a:endParaRPr lang="en-IN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511548" y="568451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Temperature</a:t>
            </a:r>
            <a:endParaRPr lang="en-IN" sz="4800" dirty="0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1669775" y="1331221"/>
            <a:ext cx="10583185" cy="3777622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b="1" dirty="0" smtClean="0"/>
              <a:t>Minimum temperature </a:t>
            </a:r>
          </a:p>
          <a:p>
            <a:r>
              <a:rPr lang="en-IN" b="1" dirty="0" smtClean="0"/>
              <a:t>Optimum </a:t>
            </a:r>
            <a:r>
              <a:rPr lang="en-IN" b="1" dirty="0"/>
              <a:t>temperature </a:t>
            </a:r>
            <a:endParaRPr lang="en-IN" b="1" dirty="0" smtClean="0"/>
          </a:p>
          <a:p>
            <a:r>
              <a:rPr lang="en-IN" b="1" dirty="0" smtClean="0"/>
              <a:t>Maximum </a:t>
            </a:r>
            <a:r>
              <a:rPr lang="en-IN" b="1" dirty="0"/>
              <a:t>temperature </a:t>
            </a:r>
            <a:endParaRPr lang="en-IN" b="1" dirty="0" smtClean="0"/>
          </a:p>
          <a:p>
            <a:endParaRPr lang="en-US" b="1" dirty="0"/>
          </a:p>
          <a:p>
            <a:r>
              <a:rPr lang="en-US" b="1" dirty="0" err="1" smtClean="0"/>
              <a:t>Raunkiaer</a:t>
            </a:r>
            <a:r>
              <a:rPr lang="en-US" b="1" dirty="0" smtClean="0"/>
              <a:t> </a:t>
            </a:r>
            <a:r>
              <a:rPr lang="en-US" dirty="0" smtClean="0"/>
              <a:t>world’s vegetation </a:t>
            </a:r>
            <a:r>
              <a:rPr lang="en-US" b="1" dirty="0" smtClean="0"/>
              <a:t>- </a:t>
            </a:r>
            <a:r>
              <a:rPr lang="en-US" b="1" dirty="0" err="1" smtClean="0"/>
              <a:t>megatherms</a:t>
            </a:r>
            <a:r>
              <a:rPr lang="en-US" b="1" dirty="0"/>
              <a:t>, </a:t>
            </a:r>
            <a:r>
              <a:rPr lang="en-US" b="1" dirty="0" err="1"/>
              <a:t>mesotherms</a:t>
            </a:r>
            <a:r>
              <a:rPr lang="en-US" b="1" dirty="0"/>
              <a:t>, </a:t>
            </a:r>
            <a:r>
              <a:rPr lang="en-US" b="1" dirty="0" err="1"/>
              <a:t>microtherms</a:t>
            </a:r>
            <a:r>
              <a:rPr lang="en-US" b="1" dirty="0"/>
              <a:t> and </a:t>
            </a:r>
            <a:r>
              <a:rPr lang="en-US" b="1" dirty="0" err="1" smtClean="0"/>
              <a:t>hekistotherms</a:t>
            </a:r>
            <a:r>
              <a:rPr lang="en-US" b="1" dirty="0" smtClean="0"/>
              <a:t>.</a:t>
            </a:r>
          </a:p>
          <a:p>
            <a:r>
              <a:rPr lang="en-IN" b="1" dirty="0"/>
              <a:t>T</a:t>
            </a:r>
            <a:r>
              <a:rPr lang="en-IN" b="1" dirty="0" smtClean="0"/>
              <a:t>hermal </a:t>
            </a:r>
            <a:r>
              <a:rPr lang="en-IN" b="1" dirty="0"/>
              <a:t>tolerance </a:t>
            </a:r>
            <a:r>
              <a:rPr lang="en-IN" b="1" dirty="0" smtClean="0"/>
              <a:t>- </a:t>
            </a:r>
            <a:r>
              <a:rPr lang="en-IN" dirty="0" err="1" smtClean="0"/>
              <a:t>Eurythermal</a:t>
            </a:r>
            <a:r>
              <a:rPr lang="en-IN" dirty="0" smtClean="0"/>
              <a:t> ,Stenothermal </a:t>
            </a:r>
          </a:p>
          <a:p>
            <a:endParaRPr lang="en-IN" dirty="0"/>
          </a:p>
          <a:p>
            <a:r>
              <a:rPr lang="en-IN" b="1" dirty="0"/>
              <a:t>Thermal Stratification</a:t>
            </a:r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0" y="4328330"/>
            <a:ext cx="2976321" cy="1425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1511547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Temperature </a:t>
            </a:r>
            <a:r>
              <a:rPr lang="en-IN" sz="4800" b="1" dirty="0"/>
              <a:t>based zonation</a:t>
            </a:r>
            <a:endParaRPr lang="en-IN" sz="4800" dirty="0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09106"/>
          </a:xfrm>
        </p:spPr>
        <p:txBody>
          <a:bodyPr>
            <a:normAutofit fontScale="94444" lnSpcReduction="20000"/>
          </a:bodyPr>
          <a:lstStyle/>
          <a:p>
            <a:pPr marL="0" indent="0">
              <a:buNone/>
            </a:pPr>
            <a:r>
              <a:rPr lang="en-IN" b="1" dirty="0" smtClean="0"/>
              <a:t>Latitude </a:t>
            </a:r>
            <a:r>
              <a:rPr lang="en-IN" dirty="0"/>
              <a:t>	</a:t>
            </a:r>
            <a:r>
              <a:rPr lang="en-IN" dirty="0" smtClean="0"/>
              <a:t>									</a:t>
            </a:r>
            <a:r>
              <a:rPr lang="en-IN" b="1" dirty="0" smtClean="0"/>
              <a:t>Altitude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  <a:p>
            <a:endParaRPr lang="en-IN" dirty="0"/>
          </a:p>
          <a:p>
            <a:pPr algn="ctr">
              <a:tabLst>
                <a:tab pos="1257300" algn="l"/>
              </a:tabLst>
            </a:pPr>
            <a:r>
              <a:rPr lang="en-IN" b="1" dirty="0" smtClean="0"/>
              <a:t>Timber </a:t>
            </a:r>
            <a:r>
              <a:rPr lang="en-IN" b="1" dirty="0"/>
              <a:t>line / Tree line </a:t>
            </a:r>
            <a:r>
              <a:rPr lang="en-IN" b="1" dirty="0" smtClean="0"/>
              <a:t>- </a:t>
            </a:r>
            <a:r>
              <a:rPr lang="en-IN" dirty="0" smtClean="0"/>
              <a:t>about </a:t>
            </a:r>
            <a:r>
              <a:rPr lang="en-IN" b="1" dirty="0"/>
              <a:t>3000 </a:t>
            </a:r>
            <a:r>
              <a:rPr lang="en-IN" dirty="0"/>
              <a:t>to </a:t>
            </a:r>
            <a:r>
              <a:rPr lang="en-IN" b="1" dirty="0"/>
              <a:t>4000m</a:t>
            </a:r>
            <a:r>
              <a:rPr lang="en-IN" b="1" dirty="0" smtClean="0"/>
              <a:t>.</a:t>
            </a:r>
          </a:p>
          <a:p>
            <a:pPr algn="ctr">
              <a:tabLst>
                <a:tab pos="1257300" algn="l"/>
              </a:tabLst>
            </a:pPr>
            <a:r>
              <a:rPr lang="en-IN" dirty="0" smtClean="0"/>
              <a:t> </a:t>
            </a:r>
            <a:r>
              <a:rPr lang="en-IN" b="1" dirty="0" smtClean="0"/>
              <a:t>Effects </a:t>
            </a:r>
            <a:r>
              <a:rPr lang="en-IN" b="1" dirty="0"/>
              <a:t>of temperature</a:t>
            </a:r>
            <a:endParaRPr lang="en-IN" dirty="0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53" y="2790158"/>
            <a:ext cx="4259484" cy="2920788"/>
          </a:xfrm>
          <a:prstGeom prst="rect">
            <a:avLst/>
          </a:prstGeom>
        </p:spPr>
      </p:pic>
      <p:pic>
        <p:nvPicPr>
          <p:cNvPr id="209715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30" y="2790158"/>
            <a:ext cx="4820414" cy="27207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1547896" y="512462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Water</a:t>
            </a:r>
            <a:endParaRPr lang="en-IN" sz="4800" dirty="0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94444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ange </a:t>
            </a:r>
            <a:r>
              <a:rPr lang="en-US" dirty="0"/>
              <a:t>of tolerance of salinity </a:t>
            </a:r>
            <a:r>
              <a:rPr lang="en-US" dirty="0" smtClean="0"/>
              <a:t>–</a:t>
            </a:r>
            <a:r>
              <a:rPr lang="en-IN" dirty="0" smtClean="0"/>
              <a:t> </a:t>
            </a:r>
            <a:r>
              <a:rPr lang="en-IN" b="1" dirty="0" err="1" smtClean="0"/>
              <a:t>Euryhaline</a:t>
            </a:r>
            <a:r>
              <a:rPr lang="en-IN" b="1" dirty="0" smtClean="0"/>
              <a:t>, </a:t>
            </a:r>
            <a:r>
              <a:rPr lang="en-IN" b="1" dirty="0" err="1" smtClean="0"/>
              <a:t>Stenohaline</a:t>
            </a:r>
            <a:r>
              <a:rPr lang="en-IN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</a:t>
            </a:r>
            <a:endParaRPr lang="en-IN" dirty="0"/>
          </a:p>
          <a:p>
            <a:pPr marL="0" indent="0" algn="ctr">
              <a:buNone/>
            </a:pPr>
            <a:r>
              <a:rPr lang="en-IN" b="1" dirty="0"/>
              <a:t>Tolerance of Environmental </a:t>
            </a:r>
            <a:r>
              <a:rPr lang="en-IN" b="1" dirty="0" smtClean="0"/>
              <a:t>factor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endParaRPr lang="en-IN" dirty="0"/>
          </a:p>
          <a:p>
            <a:r>
              <a:rPr lang="en-IN" b="1" dirty="0" smtClean="0"/>
              <a:t>Phytoremediation.</a:t>
            </a:r>
            <a:endParaRPr lang="en-US" b="1" dirty="0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 dirty="0"/>
          </a:p>
        </p:txBody>
      </p:sp>
      <p:sp>
        <p:nvSpPr>
          <p:cNvPr id="1048658" name="Rectangle 4"/>
          <p:cNvSpPr/>
          <p:nvPr/>
        </p:nvSpPr>
        <p:spPr>
          <a:xfrm>
            <a:off x="1547896" y="814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>
              <a:solidFill>
                <a:srgbClr val="000000"/>
              </a:solidFill>
            </a:endParaRPr>
          </a:p>
          <a:p>
            <a:pPr algn="just"/>
            <a:r>
              <a:rPr lang="en-US" b="1" dirty="0" smtClean="0"/>
              <a:t>Atmospheric </a:t>
            </a:r>
            <a:r>
              <a:rPr lang="en-US" b="1" dirty="0"/>
              <a:t>moisture</a:t>
            </a:r>
            <a:r>
              <a:rPr lang="en-US" dirty="0"/>
              <a:t>, </a:t>
            </a:r>
            <a:r>
              <a:rPr lang="en-US" b="1" dirty="0" smtClean="0"/>
              <a:t>Precipitation </a:t>
            </a:r>
            <a:r>
              <a:rPr lang="en-US" dirty="0"/>
              <a:t>and </a:t>
            </a:r>
            <a:r>
              <a:rPr lang="en-US" b="1" dirty="0" smtClean="0"/>
              <a:t>Soil </a:t>
            </a:r>
            <a:r>
              <a:rPr lang="en-US" b="1" dirty="0"/>
              <a:t>water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209715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439" y="3172274"/>
            <a:ext cx="3868946" cy="2875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498911" y="575124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Wind</a:t>
            </a:r>
            <a:endParaRPr lang="en-IN" sz="4800" dirty="0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composition of gases in </a:t>
            </a:r>
            <a:r>
              <a:rPr lang="en-US" b="1" dirty="0" smtClean="0"/>
              <a:t>atmosphere.</a:t>
            </a:r>
            <a:endParaRPr lang="en-IN" b="1" dirty="0"/>
          </a:p>
          <a:p>
            <a:r>
              <a:rPr lang="en-US" b="1" dirty="0"/>
              <a:t>Green House Effect Albedo </a:t>
            </a:r>
            <a:r>
              <a:rPr lang="en-US" b="1" dirty="0" smtClean="0"/>
              <a:t>Effect.</a:t>
            </a:r>
          </a:p>
          <a:p>
            <a:r>
              <a:rPr lang="en-US" b="1" dirty="0" smtClean="0"/>
              <a:t>Effects of wind.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 algn="ctr">
              <a:buNone/>
            </a:pPr>
            <a:r>
              <a:rPr lang="en-IN" dirty="0" smtClean="0"/>
              <a:t>                                                                                                   Flag </a:t>
            </a:r>
            <a:r>
              <a:rPr lang="en-IN" dirty="0"/>
              <a:t>form in </a:t>
            </a:r>
            <a:r>
              <a:rPr lang="en-IN" dirty="0" smtClean="0"/>
              <a:t>trees </a:t>
            </a:r>
            <a:endParaRPr lang="en-US" b="1" dirty="0" smtClean="0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024" y="1782535"/>
            <a:ext cx="2514951" cy="39915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531568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Fire</a:t>
            </a:r>
            <a:endParaRPr lang="en-IN" sz="4800" dirty="0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Ground fire</a:t>
            </a:r>
          </a:p>
          <a:p>
            <a:r>
              <a:rPr lang="en-US" b="1" dirty="0" smtClean="0"/>
              <a:t>Surface fire</a:t>
            </a:r>
          </a:p>
          <a:p>
            <a:r>
              <a:rPr lang="en-IN" b="1" dirty="0" smtClean="0"/>
              <a:t>Crown </a:t>
            </a:r>
            <a:r>
              <a:rPr lang="en-IN" b="1" dirty="0"/>
              <a:t>fire </a:t>
            </a:r>
            <a:endParaRPr lang="en-IN" b="1" dirty="0" smtClean="0"/>
          </a:p>
          <a:p>
            <a:endParaRPr lang="en-US" b="1" dirty="0"/>
          </a:p>
          <a:p>
            <a:endParaRPr lang="en-IN" dirty="0"/>
          </a:p>
          <a:p>
            <a:r>
              <a:rPr lang="en-IN" b="1" dirty="0"/>
              <a:t>Effects of </a:t>
            </a:r>
            <a:r>
              <a:rPr lang="en-IN" b="1" dirty="0" smtClean="0"/>
              <a:t>fire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IN" b="1" dirty="0" smtClean="0"/>
              <a:t>Indicators </a:t>
            </a:r>
            <a:r>
              <a:rPr lang="en-IN" b="1" dirty="0"/>
              <a:t>of </a:t>
            </a:r>
            <a:r>
              <a:rPr lang="en-IN" b="1" dirty="0" smtClean="0"/>
              <a:t>fire - Fire </a:t>
            </a:r>
            <a:r>
              <a:rPr lang="en-IN" b="1" dirty="0"/>
              <a:t>break </a:t>
            </a:r>
            <a:r>
              <a:rPr lang="en-IN" b="1" dirty="0" smtClean="0"/>
              <a:t>- </a:t>
            </a:r>
            <a:r>
              <a:rPr lang="en-IN" b="1" dirty="0" err="1" smtClean="0"/>
              <a:t>Rhytidome</a:t>
            </a:r>
            <a:endParaRPr lang="en-IN" dirty="0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1515240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Edaphic </a:t>
            </a:r>
            <a:r>
              <a:rPr lang="en-IN" sz="4800" b="1" dirty="0"/>
              <a:t>factors</a:t>
            </a:r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2589212" y="1583871"/>
            <a:ext cx="8915400" cy="517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The soil</a:t>
            </a:r>
            <a:endParaRPr lang="en-IN" dirty="0"/>
          </a:p>
          <a:p>
            <a:r>
              <a:rPr lang="en-IN" b="1" dirty="0"/>
              <a:t>Soil </a:t>
            </a:r>
            <a:r>
              <a:rPr lang="en-IN" b="1" dirty="0" smtClean="0"/>
              <a:t>formation</a:t>
            </a:r>
          </a:p>
          <a:p>
            <a:r>
              <a:rPr lang="en-IN" b="1" dirty="0" smtClean="0"/>
              <a:t>Soil types </a:t>
            </a:r>
            <a:r>
              <a:rPr lang="en-IN" dirty="0" smtClean="0"/>
              <a:t>- Residual </a:t>
            </a:r>
            <a:r>
              <a:rPr lang="en-IN" dirty="0"/>
              <a:t>soils </a:t>
            </a:r>
            <a:r>
              <a:rPr lang="en-IN" dirty="0" smtClean="0"/>
              <a:t>and Transported </a:t>
            </a:r>
            <a:r>
              <a:rPr lang="en-IN" dirty="0"/>
              <a:t>soils 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b="1" dirty="0"/>
              <a:t>E</a:t>
            </a:r>
            <a:r>
              <a:rPr lang="en-IN" b="1" dirty="0" smtClean="0"/>
              <a:t>daphic </a:t>
            </a:r>
            <a:r>
              <a:rPr lang="en-IN" b="1" dirty="0"/>
              <a:t>factors </a:t>
            </a:r>
            <a:r>
              <a:rPr lang="en-IN" b="1" dirty="0" smtClean="0"/>
              <a:t>which affect </a:t>
            </a:r>
            <a:r>
              <a:rPr lang="en-IN" b="1" dirty="0"/>
              <a:t>vegetation </a:t>
            </a:r>
            <a:endParaRPr lang="en-IN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</a:t>
            </a:r>
            <a:r>
              <a:rPr lang="en-IN" b="1" dirty="0"/>
              <a:t>moisture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water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reactions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nutrients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temperature</a:t>
            </a:r>
            <a:endParaRPr lang="en-IN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atmosphere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b="1" dirty="0" smtClean="0"/>
              <a:t>Soil organisms </a:t>
            </a:r>
            <a:endParaRPr lang="en-IN" b="1" dirty="0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1556061" y="512462"/>
            <a:ext cx="1053162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Soil Profile                      soil </a:t>
            </a:r>
            <a:r>
              <a:rPr lang="en-IN" sz="4800" b="1" dirty="0"/>
              <a:t>particles</a:t>
            </a:r>
            <a:endParaRPr lang="en-IN" sz="4800" dirty="0"/>
          </a:p>
        </p:txBody>
      </p:sp>
      <p:pic>
        <p:nvPicPr>
          <p:cNvPr id="209716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771" y="1375175"/>
            <a:ext cx="6762865" cy="5203441"/>
          </a:xfrm>
        </p:spPr>
      </p:pic>
      <p:sp>
        <p:nvSpPr>
          <p:cNvPr id="10486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209716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526" y="1375175"/>
            <a:ext cx="4206162" cy="3005416"/>
          </a:xfrm>
          <a:prstGeom prst="rect">
            <a:avLst/>
          </a:prstGeom>
        </p:spPr>
      </p:pic>
      <p:sp>
        <p:nvSpPr>
          <p:cNvPr id="1048670" name="Rectangle 6"/>
          <p:cNvSpPr/>
          <p:nvPr/>
        </p:nvSpPr>
        <p:spPr>
          <a:xfrm>
            <a:off x="7881526" y="4145693"/>
            <a:ext cx="6096000" cy="2529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IN" sz="2000" dirty="0">
              <a:solidFill>
                <a:srgbClr val="000000"/>
              </a:solidFill>
              <a:latin typeface="Minion Pr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b="1" dirty="0" smtClean="0"/>
              <a:t>Halophytes</a:t>
            </a:r>
            <a:endParaRPr lang="en-IN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/>
              <a:t>Psammophytes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smtClean="0"/>
              <a:t>Lithophytes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/>
              <a:t>Chasmophytes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/>
              <a:t>Cryptophytes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smtClean="0"/>
              <a:t>Cryophytes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/>
              <a:t>Oxylophytes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/>
              <a:t>Calciphytes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556060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Topographic </a:t>
            </a:r>
            <a:r>
              <a:rPr lang="en-IN" sz="4800" b="1" dirty="0"/>
              <a:t>factors</a:t>
            </a:r>
            <a:endParaRPr lang="en-IN" sz="4800" dirty="0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2344283" y="1776074"/>
            <a:ext cx="8915400" cy="3777622"/>
          </a:xfrm>
        </p:spPr>
        <p:txBody>
          <a:bodyPr/>
          <a:lstStyle/>
          <a:p>
            <a:r>
              <a:rPr lang="en-IN" b="1" dirty="0" smtClean="0"/>
              <a:t>Latitudes </a:t>
            </a:r>
            <a:r>
              <a:rPr lang="en-IN" b="1" dirty="0"/>
              <a:t>and </a:t>
            </a:r>
            <a:r>
              <a:rPr lang="en-IN" b="1" dirty="0" smtClean="0"/>
              <a:t>altitudes</a:t>
            </a:r>
            <a:endParaRPr lang="en-IN" dirty="0"/>
          </a:p>
          <a:p>
            <a:r>
              <a:rPr lang="en-IN" b="1" dirty="0"/>
              <a:t>Direction of </a:t>
            </a:r>
            <a:r>
              <a:rPr lang="en-IN" b="1" dirty="0" smtClean="0"/>
              <a:t>Mountain</a:t>
            </a:r>
            <a:endParaRPr lang="en-IN" dirty="0"/>
          </a:p>
          <a:p>
            <a:r>
              <a:rPr lang="en-IN" b="1" dirty="0"/>
              <a:t>Steepness of the mountain</a:t>
            </a:r>
            <a:endParaRPr lang="en-IN" dirty="0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19</a:t>
            </a:fld>
            <a:endParaRPr lang="en-US" dirty="0"/>
          </a:p>
        </p:txBody>
      </p:sp>
      <p:sp>
        <p:nvSpPr>
          <p:cNvPr id="1048674" name="Rectangle 4"/>
          <p:cNvSpPr/>
          <p:nvPr/>
        </p:nvSpPr>
        <p:spPr>
          <a:xfrm>
            <a:off x="1619248" y="91127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Minion Pro"/>
            </a:endParaRPr>
          </a:p>
          <a:p>
            <a:pPr algn="ctr"/>
            <a:r>
              <a:rPr lang="en-IN" spc="730" dirty="0"/>
              <a:t>surface features of earth </a:t>
            </a:r>
          </a:p>
        </p:txBody>
      </p:sp>
      <p:pic>
        <p:nvPicPr>
          <p:cNvPr id="20971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23" y="2936558"/>
            <a:ext cx="4455260" cy="2732559"/>
          </a:xfrm>
          <a:prstGeom prst="rect">
            <a:avLst/>
          </a:prstGeom>
        </p:spPr>
      </p:pic>
      <p:pic>
        <p:nvPicPr>
          <p:cNvPr id="209716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495" y="2894390"/>
            <a:ext cx="2803488" cy="2700021"/>
          </a:xfrm>
          <a:prstGeom prst="rect">
            <a:avLst/>
          </a:prstGeom>
        </p:spPr>
      </p:pic>
      <p:sp>
        <p:nvSpPr>
          <p:cNvPr id="1048675" name="Rectangle 7"/>
          <p:cNvSpPr/>
          <p:nvPr/>
        </p:nvSpPr>
        <p:spPr>
          <a:xfrm>
            <a:off x="3326176" y="5609253"/>
            <a:ext cx="25831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Latitudes and altitudes</a:t>
            </a:r>
            <a:endParaRPr lang="en-IN" dirty="0"/>
          </a:p>
        </p:txBody>
      </p:sp>
      <p:sp>
        <p:nvSpPr>
          <p:cNvPr id="1048676" name="Rectangle 8"/>
          <p:cNvSpPr/>
          <p:nvPr/>
        </p:nvSpPr>
        <p:spPr>
          <a:xfrm>
            <a:off x="7346380" y="5609253"/>
            <a:ext cx="28752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Steepness of the mountain</a:t>
            </a:r>
            <a:endParaRPr lang="en-IN" dirty="0"/>
          </a:p>
        </p:txBody>
      </p:sp>
      <p:sp>
        <p:nvSpPr>
          <p:cNvPr id="1048677" name="Rectangle 9"/>
          <p:cNvSpPr/>
          <p:nvPr/>
        </p:nvSpPr>
        <p:spPr>
          <a:xfrm>
            <a:off x="5646964" y="5793919"/>
            <a:ext cx="6096000" cy="8915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>
              <a:solidFill>
                <a:srgbClr val="000000"/>
              </a:solidFill>
            </a:endParaRPr>
          </a:p>
          <a:p>
            <a:pPr algn="just"/>
            <a:endParaRPr lang="en-IN" dirty="0"/>
          </a:p>
          <a:p>
            <a:r>
              <a:rPr lang="en-IN" b="1" dirty="0"/>
              <a:t>Ecotone </a:t>
            </a:r>
            <a:r>
              <a:rPr lang="en-IN" dirty="0" smtClean="0"/>
              <a:t>and </a:t>
            </a:r>
            <a:r>
              <a:rPr lang="en-IN" b="1" dirty="0" smtClean="0"/>
              <a:t>Edge </a:t>
            </a:r>
            <a:r>
              <a:rPr lang="en-IN" b="1" dirty="0"/>
              <a:t>effect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4991100" y="208746"/>
            <a:ext cx="8957355" cy="12763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Details</a:t>
            </a:r>
            <a:endParaRPr lang="en-IN" sz="5400" b="1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4194304" name="Table 5"/>
          <p:cNvGraphicFramePr>
            <a:graphicFrameLocks noGrp="1"/>
          </p:cNvGraphicFramePr>
          <p:nvPr/>
        </p:nvGraphicFramePr>
        <p:xfrm>
          <a:off x="2978462" y="846921"/>
          <a:ext cx="8175811" cy="375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536"/>
                <a:gridCol w="4066275"/>
              </a:tblGrid>
              <a:tr h="467931">
                <a:tc>
                  <a:txBody>
                    <a:bodyPr/>
                    <a:lstStyle/>
                    <a:p>
                      <a:pPr algn="l"/>
                      <a:endParaRPr lang="en-IN" b="1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Pages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26</a:t>
                      </a:r>
                      <a:endParaRPr lang="en-IN" b="1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Diagrams</a:t>
                      </a:r>
                      <a:endParaRPr lang="en-IN" b="1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53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Tables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06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Do</a:t>
                      </a:r>
                      <a:r>
                        <a:rPr lang="en-US" b="1" baseline="0" dirty="0" smtClean="0"/>
                        <a:t> you know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08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Flow</a:t>
                      </a:r>
                      <a:r>
                        <a:rPr lang="en-US" b="1" baseline="0" dirty="0" smtClean="0"/>
                        <a:t> Chart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02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Info graphics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02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Info box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16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Book</a:t>
                      </a:r>
                      <a:r>
                        <a:rPr lang="en-US" b="1" baseline="0" dirty="0" smtClean="0"/>
                        <a:t> Back one mark questions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21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  <a:tr h="25177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Book back</a:t>
                      </a:r>
                      <a:r>
                        <a:rPr lang="en-US" b="1" baseline="0" dirty="0" smtClean="0"/>
                        <a:t> 2 ,3 &amp; 5 marks questions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35</a:t>
                      </a:r>
                      <a:endParaRPr lang="en-IN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48614" name="Rectangle 6"/>
          <p:cNvSpPr/>
          <p:nvPr/>
        </p:nvSpPr>
        <p:spPr>
          <a:xfrm>
            <a:off x="5483678" y="4919008"/>
            <a:ext cx="6096000" cy="1869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7200900" algn="l"/>
                <a:tab pos="7715250" algn="l"/>
              </a:tabLst>
            </a:pPr>
            <a:r>
              <a:rPr lang="en-US" sz="2400" b="1" dirty="0"/>
              <a:t>NEET questions</a:t>
            </a:r>
            <a:endParaRPr lang="en-IN" sz="2400" b="1" dirty="0"/>
          </a:p>
          <a:p>
            <a:pPr>
              <a:tabLst>
                <a:tab pos="7200900" algn="l"/>
                <a:tab pos="7715250" algn="l"/>
              </a:tabLst>
            </a:pPr>
            <a:r>
              <a:rPr lang="en-US" sz="2400" b="1" dirty="0"/>
              <a:t>Glossary</a:t>
            </a:r>
            <a:endParaRPr lang="en-IN" sz="2400" b="1" dirty="0"/>
          </a:p>
          <a:p>
            <a:pPr>
              <a:tabLst>
                <a:tab pos="7200900" algn="l"/>
                <a:tab pos="7715250" algn="l"/>
              </a:tabLst>
            </a:pPr>
            <a:r>
              <a:rPr lang="en-US" sz="2400" b="1" dirty="0"/>
              <a:t>ICT corner</a:t>
            </a:r>
            <a:endParaRPr lang="en-IN" sz="2400" b="1" dirty="0"/>
          </a:p>
          <a:p>
            <a:pPr>
              <a:tabLst>
                <a:tab pos="7200900" algn="l"/>
                <a:tab pos="7715250" algn="l"/>
              </a:tabLst>
            </a:pPr>
            <a:r>
              <a:rPr lang="en-US" sz="2400" b="1" dirty="0"/>
              <a:t>English-Tamil terminology</a:t>
            </a:r>
            <a:endParaRPr lang="en-IN" sz="2400" b="1" dirty="0"/>
          </a:p>
          <a:p>
            <a:pPr>
              <a:tabLst>
                <a:tab pos="7200900" algn="l"/>
                <a:tab pos="7715250" algn="l"/>
              </a:tabLst>
            </a:pPr>
            <a:r>
              <a:rPr lang="en-US" sz="2400" b="1" dirty="0"/>
              <a:t>Reference books</a:t>
            </a:r>
            <a:endParaRPr lang="en-IN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1498911" y="575125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Biotic </a:t>
            </a:r>
            <a:r>
              <a:rPr lang="en-IN" sz="4800" b="1" dirty="0"/>
              <a:t>factors</a:t>
            </a:r>
            <a:endParaRPr lang="en-IN" sz="4800" dirty="0"/>
          </a:p>
        </p:txBody>
      </p:sp>
      <p:pic>
        <p:nvPicPr>
          <p:cNvPr id="209716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447" y="1668235"/>
            <a:ext cx="9339015" cy="4691744"/>
          </a:xfrm>
        </p:spPr>
      </p:pic>
      <p:sp>
        <p:nvSpPr>
          <p:cNvPr id="10486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20</a:t>
            </a:fld>
            <a:endParaRPr lang="en-US" dirty="0"/>
          </a:p>
        </p:txBody>
      </p:sp>
      <p:sp>
        <p:nvSpPr>
          <p:cNvPr id="1048680" name="Rectangle 5"/>
          <p:cNvSpPr/>
          <p:nvPr/>
        </p:nvSpPr>
        <p:spPr>
          <a:xfrm>
            <a:off x="1498911" y="87701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</a:endParaRPr>
          </a:p>
          <a:p>
            <a:pPr algn="just"/>
            <a:r>
              <a:rPr lang="en-IN" dirty="0"/>
              <a:t>interactions among living </a:t>
            </a:r>
            <a:r>
              <a:rPr lang="en-IN" dirty="0" smtClean="0"/>
              <a:t>organisms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1531568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/>
              <a:t>Mutualism</a:t>
            </a:r>
            <a:endParaRPr lang="en-IN" sz="4800" dirty="0"/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>
          <a:xfrm>
            <a:off x="2235146" y="1793352"/>
            <a:ext cx="8915400" cy="3777622"/>
          </a:xfrm>
        </p:spPr>
        <p:txBody>
          <a:bodyPr/>
          <a:lstStyle/>
          <a:p>
            <a:endParaRPr lang="en-IN" dirty="0"/>
          </a:p>
          <a:p>
            <a:r>
              <a:rPr lang="en-IN" dirty="0" smtClean="0"/>
              <a:t>Water </a:t>
            </a:r>
            <a:r>
              <a:rPr lang="en-IN" dirty="0"/>
              <a:t>fern (</a:t>
            </a:r>
            <a:r>
              <a:rPr lang="en-IN" i="1" dirty="0" err="1"/>
              <a:t>Azolla</a:t>
            </a:r>
            <a:r>
              <a:rPr lang="en-IN" dirty="0"/>
              <a:t>) and Nitrogen fixing Cyanobacterium </a:t>
            </a:r>
            <a:r>
              <a:rPr lang="en-IN" i="1" dirty="0"/>
              <a:t>(Anabaena </a:t>
            </a:r>
            <a:r>
              <a:rPr lang="en-IN" dirty="0"/>
              <a:t>).</a:t>
            </a:r>
          </a:p>
          <a:p>
            <a:r>
              <a:rPr lang="en-US" i="1" dirty="0" smtClean="0"/>
              <a:t>Anabaena </a:t>
            </a:r>
            <a:r>
              <a:rPr lang="en-US" dirty="0"/>
              <a:t>present in coralloid roots of </a:t>
            </a:r>
            <a:r>
              <a:rPr lang="en-US" i="1" dirty="0" err="1"/>
              <a:t>Cycas</a:t>
            </a:r>
            <a:r>
              <a:rPr lang="en-US" dirty="0"/>
              <a:t>. (Gymnosperm)</a:t>
            </a:r>
          </a:p>
          <a:p>
            <a:r>
              <a:rPr lang="en-US" dirty="0" smtClean="0"/>
              <a:t>Cyanobacterium </a:t>
            </a:r>
            <a:r>
              <a:rPr lang="en-US" dirty="0"/>
              <a:t>(</a:t>
            </a:r>
            <a:r>
              <a:rPr lang="en-US" i="1" dirty="0" err="1"/>
              <a:t>Nostoc</a:t>
            </a:r>
            <a:r>
              <a:rPr lang="en-US" dirty="0"/>
              <a:t>) found in the </a:t>
            </a:r>
            <a:r>
              <a:rPr lang="en-US" dirty="0" err="1"/>
              <a:t>thalloid</a:t>
            </a:r>
            <a:r>
              <a:rPr lang="en-US" dirty="0"/>
              <a:t> body of </a:t>
            </a:r>
            <a:r>
              <a:rPr lang="en-US" i="1" dirty="0" err="1"/>
              <a:t>Anthoceros</a:t>
            </a:r>
            <a:r>
              <a:rPr lang="en-US" i="1" dirty="0"/>
              <a:t>.</a:t>
            </a:r>
            <a:r>
              <a:rPr lang="en-US" dirty="0"/>
              <a:t>(Bryophytes)</a:t>
            </a:r>
          </a:p>
          <a:p>
            <a:r>
              <a:rPr lang="en-US" dirty="0" smtClean="0"/>
              <a:t>Wasps </a:t>
            </a:r>
            <a:r>
              <a:rPr lang="en-US" dirty="0"/>
              <a:t>present in fruits of fig.</a:t>
            </a:r>
          </a:p>
          <a:p>
            <a:r>
              <a:rPr lang="en-US" dirty="0" smtClean="0"/>
              <a:t>Lichen </a:t>
            </a:r>
            <a:r>
              <a:rPr lang="en-US" dirty="0"/>
              <a:t>is a mutual association of an </a:t>
            </a:r>
            <a:r>
              <a:rPr lang="en-US" b="1" dirty="0"/>
              <a:t>alga </a:t>
            </a:r>
            <a:r>
              <a:rPr lang="en-US" dirty="0"/>
              <a:t>and </a:t>
            </a:r>
            <a:r>
              <a:rPr lang="en-US" b="1" dirty="0"/>
              <a:t>a fungus</a:t>
            </a:r>
            <a:r>
              <a:rPr lang="en-US" dirty="0"/>
              <a:t>.</a:t>
            </a:r>
          </a:p>
          <a:p>
            <a:r>
              <a:rPr lang="en-US" dirty="0" smtClean="0"/>
              <a:t>Roots </a:t>
            </a:r>
            <a:r>
              <a:rPr lang="en-US" dirty="0"/>
              <a:t>of terrestrial plants and fungal hyphae- </a:t>
            </a:r>
            <a:r>
              <a:rPr lang="en-US" b="1" dirty="0"/>
              <a:t>Mycorrhiza</a:t>
            </a:r>
            <a:endParaRPr lang="en-IN" dirty="0"/>
          </a:p>
          <a:p>
            <a:endParaRPr lang="en-IN" dirty="0"/>
          </a:p>
        </p:txBody>
      </p:sp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20971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404" y="3279864"/>
            <a:ext cx="2781688" cy="2857899"/>
          </a:xfrm>
          <a:prstGeom prst="rect">
            <a:avLst/>
          </a:prstGeom>
        </p:spPr>
      </p:pic>
      <p:sp>
        <p:nvSpPr>
          <p:cNvPr id="1048684" name="Rectangle 5"/>
          <p:cNvSpPr/>
          <p:nvPr/>
        </p:nvSpPr>
        <p:spPr>
          <a:xfrm>
            <a:off x="4569687" y="787782"/>
            <a:ext cx="995679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(+)  (+)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535912" y="512462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Commensalism</a:t>
            </a:r>
            <a:r>
              <a:rPr lang="en-IN" sz="4800" dirty="0"/>
              <a:t>	</a:t>
            </a: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IN" sz="1800" b="1" dirty="0" smtClean="0"/>
              <a:t>Epiphytes</a:t>
            </a:r>
            <a:endParaRPr lang="en-IN" sz="1800" dirty="0"/>
          </a:p>
        </p:txBody>
      </p:sp>
      <p:sp>
        <p:nvSpPr>
          <p:cNvPr id="10486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22</a:t>
            </a:fld>
            <a:endParaRPr lang="en-US" dirty="0"/>
          </a:p>
        </p:txBody>
      </p:sp>
      <p:sp>
        <p:nvSpPr>
          <p:cNvPr id="1048688" name="Rectangle 4"/>
          <p:cNvSpPr/>
          <p:nvPr/>
        </p:nvSpPr>
        <p:spPr>
          <a:xfrm>
            <a:off x="6210708" y="787782"/>
            <a:ext cx="9575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(+)  (0)</a:t>
            </a:r>
            <a:endParaRPr lang="en-IN" dirty="0"/>
          </a:p>
        </p:txBody>
      </p:sp>
      <p:pic>
        <p:nvPicPr>
          <p:cNvPr id="209716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03" y="2555914"/>
            <a:ext cx="4301454" cy="3414431"/>
          </a:xfrm>
          <a:prstGeom prst="rect">
            <a:avLst/>
          </a:prstGeom>
        </p:spPr>
      </p:pic>
      <p:sp>
        <p:nvSpPr>
          <p:cNvPr id="1048689" name="Rectangle 6"/>
          <p:cNvSpPr/>
          <p:nvPr/>
        </p:nvSpPr>
        <p:spPr>
          <a:xfrm>
            <a:off x="3520730" y="571555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Minion Pro"/>
            </a:endParaRPr>
          </a:p>
          <a:p>
            <a:pPr algn="ctr"/>
            <a:r>
              <a:rPr lang="en-IN" dirty="0">
                <a:latin typeface="Minion Pro"/>
              </a:rPr>
              <a:t>An epiphytic plant-</a:t>
            </a:r>
            <a:r>
              <a:rPr lang="en-IN" i="1" dirty="0">
                <a:latin typeface="Minion Pro"/>
              </a:rPr>
              <a:t>Vanda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1539732" y="512462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Predation</a:t>
            </a:r>
            <a:endParaRPr lang="en-IN" sz="4800" dirty="0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err="1" smtClean="0"/>
              <a:t>Drosera</a:t>
            </a:r>
            <a:r>
              <a:rPr lang="en-IN" i="1" dirty="0" smtClean="0"/>
              <a:t> </a:t>
            </a:r>
            <a:r>
              <a:rPr lang="en-IN" dirty="0"/>
              <a:t>(Sun dew Plant</a:t>
            </a:r>
            <a:r>
              <a:rPr lang="en-IN" dirty="0" smtClean="0"/>
              <a:t>)</a:t>
            </a:r>
          </a:p>
          <a:p>
            <a:r>
              <a:rPr lang="en-IN" i="1" dirty="0" smtClean="0"/>
              <a:t>Nepenthes </a:t>
            </a:r>
            <a:r>
              <a:rPr lang="en-IN" dirty="0"/>
              <a:t>(Pitcher </a:t>
            </a:r>
            <a:r>
              <a:rPr lang="en-IN" dirty="0" smtClean="0"/>
              <a:t>Plant)</a:t>
            </a:r>
          </a:p>
          <a:p>
            <a:r>
              <a:rPr lang="en-IN" i="1" dirty="0" err="1" smtClean="0"/>
              <a:t>Diaonaea</a:t>
            </a:r>
            <a:r>
              <a:rPr lang="en-IN" i="1" dirty="0" smtClean="0"/>
              <a:t> </a:t>
            </a:r>
            <a:r>
              <a:rPr lang="en-IN" dirty="0"/>
              <a:t>(Venus fly trap</a:t>
            </a:r>
            <a:r>
              <a:rPr lang="en-IN" dirty="0" smtClean="0"/>
              <a:t>)</a:t>
            </a:r>
          </a:p>
          <a:p>
            <a:r>
              <a:rPr lang="en-IN" i="1" dirty="0" err="1" smtClean="0"/>
              <a:t>Utricularia</a:t>
            </a:r>
            <a:r>
              <a:rPr lang="en-IN" i="1" dirty="0" smtClean="0"/>
              <a:t> </a:t>
            </a:r>
            <a:r>
              <a:rPr lang="en-IN" dirty="0"/>
              <a:t>(Bladder </a:t>
            </a:r>
            <a:r>
              <a:rPr lang="en-IN" dirty="0" err="1" smtClean="0"/>
              <a:t>wort</a:t>
            </a:r>
            <a:r>
              <a:rPr lang="en-IN" dirty="0" smtClean="0"/>
              <a:t>) </a:t>
            </a:r>
          </a:p>
          <a:p>
            <a:r>
              <a:rPr lang="en-IN" i="1" dirty="0" err="1" smtClean="0"/>
              <a:t>Sarracenia</a:t>
            </a:r>
            <a:r>
              <a:rPr lang="en-IN" i="1" dirty="0" smtClean="0"/>
              <a:t> </a:t>
            </a:r>
            <a:endParaRPr lang="en-IN" dirty="0"/>
          </a:p>
        </p:txBody>
      </p:sp>
      <p:sp>
        <p:nvSpPr>
          <p:cNvPr id="10486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23</a:t>
            </a:fld>
            <a:endParaRPr lang="en-US" dirty="0"/>
          </a:p>
        </p:txBody>
      </p:sp>
      <p:sp>
        <p:nvSpPr>
          <p:cNvPr id="1048693" name="Rectangle 4"/>
          <p:cNvSpPr/>
          <p:nvPr/>
        </p:nvSpPr>
        <p:spPr>
          <a:xfrm>
            <a:off x="4520700" y="787782"/>
            <a:ext cx="9829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(+)  (-)</a:t>
            </a:r>
            <a:endParaRPr lang="en-IN" dirty="0"/>
          </a:p>
        </p:txBody>
      </p:sp>
      <p:pic>
        <p:nvPicPr>
          <p:cNvPr id="209716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252" y="356927"/>
            <a:ext cx="3183359" cy="2116852"/>
          </a:xfrm>
          <a:prstGeom prst="rect">
            <a:avLst/>
          </a:prstGeom>
        </p:spPr>
      </p:pic>
      <p:pic>
        <p:nvPicPr>
          <p:cNvPr id="209716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315" y="2814027"/>
            <a:ext cx="2889231" cy="30159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1515239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Parasitism</a:t>
            </a:r>
            <a:endParaRPr lang="en-IN" sz="4800" dirty="0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 err="1" smtClean="0"/>
              <a:t>Holoparasites</a:t>
            </a:r>
            <a:r>
              <a:rPr lang="en-US" b="1" dirty="0" smtClean="0"/>
              <a:t> (or) total </a:t>
            </a:r>
            <a:r>
              <a:rPr lang="en-US" b="1" dirty="0"/>
              <a:t>parasites</a:t>
            </a:r>
            <a:r>
              <a:rPr lang="en-US" dirty="0" smtClean="0"/>
              <a:t>.</a:t>
            </a:r>
            <a:endParaRPr lang="en-IN" dirty="0"/>
          </a:p>
          <a:p>
            <a:r>
              <a:rPr lang="en-US" b="1" dirty="0" err="1" smtClean="0"/>
              <a:t>Hemiparasites</a:t>
            </a:r>
            <a:r>
              <a:rPr lang="en-US" b="1" dirty="0"/>
              <a:t> (or) </a:t>
            </a:r>
            <a:r>
              <a:rPr lang="en-US" b="1" dirty="0" smtClean="0"/>
              <a:t>partial </a:t>
            </a:r>
            <a:r>
              <a:rPr lang="en-US" b="1" dirty="0"/>
              <a:t>parasites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i="1" dirty="0" err="1" smtClean="0"/>
              <a:t>Viscum</a:t>
            </a:r>
            <a:r>
              <a:rPr lang="en-US" sz="1400" i="1" dirty="0" smtClean="0"/>
              <a:t> </a:t>
            </a:r>
            <a:r>
              <a:rPr lang="en-US" sz="1400" dirty="0"/>
              <a:t>and </a:t>
            </a:r>
            <a:r>
              <a:rPr lang="en-US" sz="1400" i="1" dirty="0" err="1"/>
              <a:t>Loranthus</a:t>
            </a:r>
            <a:r>
              <a:rPr lang="en-US" sz="1400" i="1" dirty="0"/>
              <a:t> </a:t>
            </a:r>
            <a:r>
              <a:rPr lang="en-US" sz="1400" dirty="0"/>
              <a:t>are </a:t>
            </a:r>
            <a:r>
              <a:rPr lang="en-US" sz="1400" b="1" dirty="0"/>
              <a:t>partial stem parasites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i="1" dirty="0" err="1" smtClean="0"/>
              <a:t>Santalum</a:t>
            </a:r>
            <a:r>
              <a:rPr lang="en-US" sz="1400" i="1" dirty="0" smtClean="0"/>
              <a:t> </a:t>
            </a:r>
            <a:r>
              <a:rPr lang="en-US" sz="1400" dirty="0" smtClean="0"/>
              <a:t>(Sandal Wood) is a </a:t>
            </a:r>
            <a:r>
              <a:rPr lang="en-US" sz="1400" b="1" dirty="0" smtClean="0"/>
              <a:t>partial root parasite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486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24</a:t>
            </a:fld>
            <a:endParaRPr lang="en-US" dirty="0"/>
          </a:p>
        </p:txBody>
      </p:sp>
      <p:sp>
        <p:nvSpPr>
          <p:cNvPr id="1048697" name="Rectangle 4"/>
          <p:cNvSpPr/>
          <p:nvPr/>
        </p:nvSpPr>
        <p:spPr>
          <a:xfrm>
            <a:off x="4520700" y="787782"/>
            <a:ext cx="9829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(+)  (-)</a:t>
            </a:r>
            <a:endParaRPr lang="en-IN" dirty="0"/>
          </a:p>
        </p:txBody>
      </p:sp>
      <p:pic>
        <p:nvPicPr>
          <p:cNvPr id="209717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41" y="182414"/>
            <a:ext cx="4766959" cy="62265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1523404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Competition </a:t>
            </a:r>
            <a:endParaRPr lang="en-IN" sz="4800" dirty="0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3276600" y="2394857"/>
            <a:ext cx="8915400" cy="3777622"/>
          </a:xfrm>
        </p:spPr>
        <p:txBody>
          <a:bodyPr/>
          <a:lstStyle/>
          <a:p>
            <a:endParaRPr lang="en-IN" dirty="0"/>
          </a:p>
          <a:p>
            <a:r>
              <a:rPr lang="en-US" b="1" dirty="0"/>
              <a:t>Intraspecific </a:t>
            </a:r>
            <a:r>
              <a:rPr lang="en-US" b="1" dirty="0" smtClean="0"/>
              <a:t>competition</a:t>
            </a:r>
          </a:p>
          <a:p>
            <a:r>
              <a:rPr lang="en-IN" b="1" dirty="0" smtClean="0"/>
              <a:t>Interspecific </a:t>
            </a:r>
            <a:r>
              <a:rPr lang="en-IN" b="1" dirty="0"/>
              <a:t>competition </a:t>
            </a:r>
            <a:endParaRPr lang="en-IN" dirty="0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25</a:t>
            </a:fld>
            <a:endParaRPr lang="en-US" dirty="0"/>
          </a:p>
        </p:txBody>
      </p:sp>
      <p:sp>
        <p:nvSpPr>
          <p:cNvPr id="1048701" name="Rectangle 4"/>
          <p:cNvSpPr/>
          <p:nvPr/>
        </p:nvSpPr>
        <p:spPr>
          <a:xfrm>
            <a:off x="5328964" y="787782"/>
            <a:ext cx="869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(-)  (-)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1556060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err="1" smtClean="0"/>
              <a:t>Amensalism</a:t>
            </a:r>
            <a:r>
              <a:rPr lang="en-IN" sz="4800" b="1" dirty="0" smtClean="0"/>
              <a:t> </a:t>
            </a:r>
            <a:endParaRPr lang="en-IN" sz="4800" dirty="0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 smtClean="0"/>
              <a:t>notatum</a:t>
            </a:r>
            <a:r>
              <a:rPr lang="en-US" dirty="0" smtClean="0"/>
              <a:t> (penicillin) inhibits </a:t>
            </a:r>
            <a:r>
              <a:rPr lang="en-US" dirty="0"/>
              <a:t>the growth of </a:t>
            </a:r>
            <a:r>
              <a:rPr lang="en-US" i="1" dirty="0" smtClean="0"/>
              <a:t>Staphylococcus</a:t>
            </a:r>
            <a:r>
              <a:rPr lang="en-US" dirty="0"/>
              <a:t>.</a:t>
            </a:r>
          </a:p>
          <a:p>
            <a:r>
              <a:rPr lang="en-US" i="1" dirty="0" err="1" smtClean="0"/>
              <a:t>Trichoderma</a:t>
            </a:r>
            <a:r>
              <a:rPr lang="en-US" i="1" dirty="0" smtClean="0"/>
              <a:t> </a:t>
            </a:r>
            <a:r>
              <a:rPr lang="en-US" dirty="0"/>
              <a:t>inhibits the growth of fungus </a:t>
            </a:r>
            <a:r>
              <a:rPr lang="en-US" i="1" dirty="0"/>
              <a:t>Aspergillus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26</a:t>
            </a:fld>
            <a:endParaRPr lang="en-US" dirty="0"/>
          </a:p>
        </p:txBody>
      </p:sp>
      <p:sp>
        <p:nvSpPr>
          <p:cNvPr id="1048705" name="Rectangle 4"/>
          <p:cNvSpPr/>
          <p:nvPr/>
        </p:nvSpPr>
        <p:spPr>
          <a:xfrm>
            <a:off x="5328964" y="787782"/>
            <a:ext cx="869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(-)  (0)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1572389" y="673095"/>
            <a:ext cx="10554296" cy="1280890"/>
          </a:xfrm>
        </p:spPr>
        <p:txBody>
          <a:bodyPr>
            <a:noAutofit/>
          </a:bodyPr>
          <a:lstStyle/>
          <a:p>
            <a:r>
              <a:rPr b="1" dirty="0" lang="en-IN" smtClean="0" sz="3200"/>
              <a:t>Interspecific </a:t>
            </a:r>
            <a:r>
              <a:rPr b="1" dirty="0" lang="en-IN" sz="3200"/>
              <a:t>interactions/ Co-evolutionary dynamics</a:t>
            </a:r>
            <a:endParaRPr dirty="0" lang="en-IN" sz="3200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 lang="en-IN" smtClean="0"/>
              <a:t>Mimicry </a:t>
            </a:r>
          </a:p>
          <a:p>
            <a:pPr indent="0" marL="0">
              <a:buNone/>
            </a:pPr>
            <a:r>
              <a:rPr dirty="0" lang="en-US" smtClean="0" sz="1300"/>
              <a:t>floral mimicry - </a:t>
            </a:r>
            <a:r>
              <a:rPr dirty="0" err="1" i="1" lang="en-US" smtClean="0" sz="1300"/>
              <a:t>Ophrys</a:t>
            </a:r>
            <a:r>
              <a:rPr dirty="0" i="1" lang="en-US" smtClean="0" sz="1300"/>
              <a:t> </a:t>
            </a:r>
            <a:r>
              <a:rPr dirty="0" lang="en-US" sz="1300"/>
              <a:t>an </a:t>
            </a:r>
            <a:r>
              <a:rPr dirty="0" lang="en-US" smtClean="0" sz="1300"/>
              <a:t>orchid</a:t>
            </a:r>
            <a:endParaRPr dirty="0" lang="en-US" sz="1300"/>
          </a:p>
          <a:p>
            <a:pPr indent="0" marL="0">
              <a:buNone/>
            </a:pPr>
            <a:r>
              <a:rPr dirty="0" lang="en-US" sz="1300"/>
              <a:t>protective </a:t>
            </a:r>
            <a:r>
              <a:rPr dirty="0" lang="en-US" smtClean="0" sz="1300"/>
              <a:t>mimicry - </a:t>
            </a:r>
            <a:r>
              <a:rPr dirty="0" err="1" i="1" lang="en-US" smtClean="0" sz="1300"/>
              <a:t>Carausium</a:t>
            </a:r>
            <a:r>
              <a:rPr dirty="0" i="1" lang="en-US" smtClean="0" sz="1300"/>
              <a:t> </a:t>
            </a:r>
            <a:r>
              <a:rPr dirty="0" err="1" i="1" lang="en-US" smtClean="0" sz="1300"/>
              <a:t>morosus</a:t>
            </a:r>
            <a:endParaRPr b="1" dirty="0" lang="en-IN" smtClean="0" sz="1300"/>
          </a:p>
          <a:p>
            <a:endParaRPr dirty="0" lang="en-IN"/>
          </a:p>
          <a:p>
            <a:endParaRPr b="1" dirty="0" lang="en-IN" smtClean="0"/>
          </a:p>
          <a:p>
            <a:endParaRPr b="1" dirty="0" lang="en-IN"/>
          </a:p>
          <a:p>
            <a:pPr lvl="8"/>
            <a:r>
              <a:rPr b="1" dirty="0" err="1" lang="en-IN" smtClean="0" sz="1800"/>
              <a:t>Myrmecophily</a:t>
            </a:r>
            <a:r>
              <a:rPr b="1" dirty="0" lang="en-IN" smtClean="0" sz="1800"/>
              <a:t> </a:t>
            </a:r>
          </a:p>
          <a:p>
            <a:r>
              <a:rPr b="1" dirty="0" lang="en-IN" smtClean="0"/>
              <a:t>Co-evolution </a:t>
            </a:r>
            <a:endParaRPr dirty="0" lang="en-IN"/>
          </a:p>
        </p:txBody>
      </p:sp>
      <p:sp>
        <p:nvSpPr>
          <p:cNvPr id="1048708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27</a:t>
            </a:fld>
            <a:endParaRPr dirty="0" lang="en-US"/>
          </a:p>
        </p:txBody>
      </p:sp>
      <p:pic>
        <p:nvPicPr>
          <p:cNvPr id="2097171" name="Picture 4"/>
          <p:cNvPicPr>
            <a:picLocks noChangeAspect="1"/>
          </p:cNvPicPr>
          <p:nvPr/>
        </p:nvPicPr>
        <p:blipFill rotWithShape="1">
          <a:blip r:embed="rId2"/>
          <a:srcRect l="155" r="230"/>
          <a:stretch>
            <a:fillRect/>
          </a:stretch>
        </p:blipFill>
        <p:spPr>
          <a:xfrm>
            <a:off x="6299543" y="4752422"/>
            <a:ext cx="1895912" cy="1256501"/>
          </a:xfrm>
          <a:prstGeom prst="rect">
            <a:avLst/>
          </a:prstGeom>
        </p:spPr>
      </p:pic>
      <p:pic>
        <p:nvPicPr>
          <p:cNvPr id="209717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302" y="1927853"/>
            <a:ext cx="3226620" cy="1408884"/>
          </a:xfrm>
          <a:prstGeom prst="rect">
            <a:avLst/>
          </a:prstGeom>
        </p:spPr>
      </p:pic>
      <p:pic>
        <p:nvPicPr>
          <p:cNvPr id="2097173" name="Picture 6"/>
          <p:cNvPicPr>
            <a:picLocks noChangeAspect="1"/>
          </p:cNvPicPr>
          <p:nvPr/>
        </p:nvPicPr>
        <p:blipFill rotWithShape="1">
          <a:blip r:embed="rId4"/>
          <a:srcRect b="171" l="-734" r="210" t="-4055"/>
          <a:stretch>
            <a:fillRect/>
          </a:stretch>
        </p:blipFill>
        <p:spPr>
          <a:xfrm>
            <a:off x="2589212" y="5158891"/>
            <a:ext cx="2297087" cy="1504661"/>
          </a:xfrm>
          <a:prstGeom prst="rect">
            <a:avLst/>
          </a:prstGeom>
        </p:spPr>
      </p:pic>
      <p:sp>
        <p:nvSpPr>
          <p:cNvPr id="1048709" name="Rectangle 7"/>
          <p:cNvSpPr/>
          <p:nvPr/>
        </p:nvSpPr>
        <p:spPr>
          <a:xfrm>
            <a:off x="4699159" y="2722102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dirty="0" lang="en-IN" sz="2000">
              <a:solidFill>
                <a:srgbClr val="000000"/>
              </a:solidFill>
              <a:latin charset="0" panose="02020603050405020304" pitchFamily="18" typeface="Times New Roman"/>
            </a:endParaRPr>
          </a:p>
          <a:p>
            <a:pPr algn="just"/>
            <a:endParaRPr dirty="0" lang="en-IN" sz="2000">
              <a:latin charset="0" panose="02020603050405020304" pitchFamily="18" typeface="Times New Roman"/>
            </a:endParaRPr>
          </a:p>
          <a:p>
            <a:pPr algn="ctr"/>
            <a:r>
              <a:rPr dirty="0" lang="en-IN">
                <a:latin charset="0" panose="02020603050405020304" pitchFamily="18" typeface="Times New Roman"/>
              </a:rPr>
              <a:t>a) </a:t>
            </a:r>
            <a:r>
              <a:rPr dirty="0" err="1" i="1" lang="en-IN">
                <a:latin charset="0" panose="02020603050405020304" pitchFamily="18" typeface="Times New Roman"/>
              </a:rPr>
              <a:t>Phyllium</a:t>
            </a:r>
            <a:r>
              <a:rPr dirty="0" i="1" lang="en-IN">
                <a:latin charset="0" panose="02020603050405020304" pitchFamily="18" typeface="Times New Roman"/>
              </a:rPr>
              <a:t> frondosum </a:t>
            </a:r>
            <a:r>
              <a:rPr dirty="0" lang="en-IN">
                <a:latin charset="0" panose="02020603050405020304" pitchFamily="18" typeface="Times New Roman"/>
              </a:rPr>
              <a:t>b) </a:t>
            </a:r>
            <a:r>
              <a:rPr dirty="0" err="1" i="1" lang="en-IN">
                <a:latin charset="0" panose="02020603050405020304" pitchFamily="18" typeface="Times New Roman"/>
              </a:rPr>
              <a:t>Carausium</a:t>
            </a:r>
            <a:r>
              <a:rPr dirty="0" i="1" lang="en-IN">
                <a:latin charset="0" panose="02020603050405020304" pitchFamily="18" typeface="Times New Roman"/>
              </a:rPr>
              <a:t> </a:t>
            </a:r>
            <a:r>
              <a:rPr dirty="0" err="1" i="1" lang="en-IN">
                <a:latin charset="0" panose="02020603050405020304" pitchFamily="18" typeface="Times New Roman"/>
              </a:rPr>
              <a:t>morosus</a:t>
            </a:r>
            <a:endParaRPr dirty="0"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1507075" y="512462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Ecological </a:t>
            </a:r>
            <a:r>
              <a:rPr lang="en-IN" sz="4800" b="1" dirty="0"/>
              <a:t>adaptations</a:t>
            </a:r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H</a:t>
            </a:r>
            <a:r>
              <a:rPr lang="en-IN" b="1" dirty="0" smtClean="0"/>
              <a:t>ydrophytes</a:t>
            </a:r>
          </a:p>
          <a:p>
            <a:r>
              <a:rPr lang="en-IN" b="1" dirty="0" smtClean="0"/>
              <a:t>Xerophytes</a:t>
            </a:r>
          </a:p>
          <a:p>
            <a:r>
              <a:rPr lang="en-IN" b="1" dirty="0" err="1"/>
              <a:t>M</a:t>
            </a:r>
            <a:r>
              <a:rPr lang="en-IN" b="1" dirty="0" err="1" smtClean="0"/>
              <a:t>esophytes</a:t>
            </a:r>
            <a:r>
              <a:rPr lang="en-IN" b="1" dirty="0" smtClean="0"/>
              <a:t> </a:t>
            </a:r>
          </a:p>
          <a:p>
            <a:r>
              <a:rPr lang="en-IN" b="1" dirty="0"/>
              <a:t>E</a:t>
            </a:r>
            <a:r>
              <a:rPr lang="en-IN" b="1" dirty="0" smtClean="0"/>
              <a:t>piphytes </a:t>
            </a:r>
          </a:p>
          <a:p>
            <a:r>
              <a:rPr lang="en-IN" b="1" dirty="0" smtClean="0"/>
              <a:t>Halophytes</a:t>
            </a:r>
            <a:endParaRPr lang="en-IN" b="1" dirty="0"/>
          </a:p>
        </p:txBody>
      </p:sp>
      <p:sp>
        <p:nvSpPr>
          <p:cNvPr id="10487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1498910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Hydrophytes</a:t>
            </a:r>
            <a:endParaRPr lang="en-IN" sz="4800" dirty="0"/>
          </a:p>
        </p:txBody>
      </p:sp>
      <p:pic>
        <p:nvPicPr>
          <p:cNvPr id="209717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504" y="1414002"/>
            <a:ext cx="4013670" cy="1961665"/>
          </a:xfrm>
        </p:spPr>
      </p:pic>
      <p:sp>
        <p:nvSpPr>
          <p:cNvPr id="10487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29</a:t>
            </a:fld>
            <a:endParaRPr lang="en-US" dirty="0"/>
          </a:p>
        </p:txBody>
      </p:sp>
      <p:sp>
        <p:nvSpPr>
          <p:cNvPr id="1048715" name="Rectangle 4"/>
          <p:cNvSpPr/>
          <p:nvPr/>
        </p:nvSpPr>
        <p:spPr>
          <a:xfrm>
            <a:off x="1766207" y="11529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living </a:t>
            </a:r>
            <a:r>
              <a:rPr lang="en-US" dirty="0"/>
              <a:t>in water or wet places </a:t>
            </a:r>
            <a:endParaRPr lang="en-IN" dirty="0"/>
          </a:p>
        </p:txBody>
      </p:sp>
      <p:pic>
        <p:nvPicPr>
          <p:cNvPr id="209717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761" y="1489629"/>
            <a:ext cx="3165917" cy="1888335"/>
          </a:xfrm>
          <a:prstGeom prst="rect">
            <a:avLst/>
          </a:prstGeom>
        </p:spPr>
      </p:pic>
      <p:pic>
        <p:nvPicPr>
          <p:cNvPr id="209717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549" y="4051607"/>
            <a:ext cx="3427745" cy="2276623"/>
          </a:xfrm>
          <a:prstGeom prst="rect">
            <a:avLst/>
          </a:prstGeom>
        </p:spPr>
      </p:pic>
      <p:pic>
        <p:nvPicPr>
          <p:cNvPr id="209717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719" y="4051607"/>
            <a:ext cx="3400126" cy="2276623"/>
          </a:xfrm>
          <a:prstGeom prst="rect">
            <a:avLst/>
          </a:prstGeom>
        </p:spPr>
      </p:pic>
      <p:pic>
        <p:nvPicPr>
          <p:cNvPr id="2097178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26" y="1685025"/>
            <a:ext cx="3783866" cy="1692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575158" y="544597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/>
              <a:t>Ecology </a:t>
            </a:r>
            <a:endParaRPr lang="en-IN" sz="4800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2907264" y="2443701"/>
            <a:ext cx="8915400" cy="3777622"/>
          </a:xfrm>
        </p:spPr>
        <p:txBody>
          <a:bodyPr>
            <a:normAutofit fontScale="95000" lnSpcReduction="10000"/>
          </a:bodyPr>
          <a:lstStyle/>
          <a:p>
            <a:r>
              <a:rPr lang="en-US" sz="2000" dirty="0" smtClean="0"/>
              <a:t>“Ecology</a:t>
            </a:r>
            <a:r>
              <a:rPr lang="en-US" sz="2000" dirty="0"/>
              <a:t>”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oekologie</a:t>
            </a:r>
            <a:r>
              <a:rPr lang="en-US" sz="2000" dirty="0" smtClean="0"/>
              <a:t> </a:t>
            </a:r>
            <a:r>
              <a:rPr lang="en-US" sz="2000" dirty="0"/>
              <a:t>is derived from two Greek </a:t>
            </a:r>
            <a:r>
              <a:rPr lang="en-US" sz="2000" dirty="0" smtClean="0"/>
              <a:t>words.</a:t>
            </a:r>
          </a:p>
          <a:p>
            <a:endParaRPr lang="en-US" sz="2000" dirty="0"/>
          </a:p>
          <a:p>
            <a:r>
              <a:rPr lang="en-US" sz="2000" b="1" dirty="0" err="1" smtClean="0"/>
              <a:t>oikos</a:t>
            </a:r>
            <a:r>
              <a:rPr lang="en-US" sz="2000" b="1" dirty="0" smtClean="0"/>
              <a:t> </a:t>
            </a:r>
            <a:r>
              <a:rPr lang="en-US" sz="2000" dirty="0" smtClean="0"/>
              <a:t>- meaning </a:t>
            </a:r>
            <a:r>
              <a:rPr lang="en-US" sz="2000" dirty="0"/>
              <a:t>house or dwelling </a:t>
            </a:r>
            <a:r>
              <a:rPr lang="en-US" sz="2000" dirty="0" smtClean="0"/>
              <a:t>place.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logos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smtClean="0"/>
              <a:t>meaning study.</a:t>
            </a:r>
          </a:p>
          <a:p>
            <a:endParaRPr lang="en-US" sz="2000" dirty="0" smtClean="0"/>
          </a:p>
          <a:p>
            <a:r>
              <a:rPr lang="en-US" sz="2000" dirty="0" smtClean="0"/>
              <a:t>first </a:t>
            </a:r>
            <a:r>
              <a:rPr lang="en-US" sz="2000" dirty="0"/>
              <a:t>proposed by </a:t>
            </a:r>
            <a:r>
              <a:rPr lang="en-US" sz="2000" b="1" dirty="0"/>
              <a:t>Reiter </a:t>
            </a:r>
            <a:r>
              <a:rPr lang="en-US" sz="2000" dirty="0"/>
              <a:t>(1868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widely </a:t>
            </a:r>
            <a:r>
              <a:rPr lang="en-US" sz="2000" dirty="0"/>
              <a:t>accepted definition </a:t>
            </a:r>
            <a:r>
              <a:rPr lang="en-US" sz="2000" dirty="0" smtClean="0"/>
              <a:t>by </a:t>
            </a:r>
            <a:r>
              <a:rPr lang="en-US" sz="2000" b="1" dirty="0"/>
              <a:t>Ernest Haeckel </a:t>
            </a:r>
            <a:r>
              <a:rPr lang="en-US" sz="2000" dirty="0"/>
              <a:t>(1869). </a:t>
            </a:r>
            <a:endParaRPr lang="en-IN" sz="2000" dirty="0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2254841" y="2524816"/>
            <a:ext cx="10891157" cy="1280890"/>
          </a:xfrm>
        </p:spPr>
        <p:txBody>
          <a:bodyPr>
            <a:noAutofit/>
          </a:bodyPr>
          <a:lstStyle/>
          <a:p>
            <a:r>
              <a:rPr lang="en-IN" b="1" dirty="0" smtClean="0"/>
              <a:t>Morphological adaptations</a:t>
            </a:r>
            <a:br>
              <a:rPr lang="en-IN" b="1" dirty="0" smtClean="0"/>
            </a:br>
            <a:r>
              <a:rPr lang="en-IN" b="1" dirty="0" smtClean="0"/>
              <a:t>Anatomical adaptations</a:t>
            </a:r>
            <a:r>
              <a:rPr lang="en-IN" dirty="0"/>
              <a:t/>
            </a:r>
            <a:br>
              <a:rPr lang="en-IN" dirty="0"/>
            </a:br>
            <a:r>
              <a:rPr lang="en-IN" b="1" dirty="0"/>
              <a:t>Physiological adaptations </a:t>
            </a:r>
            <a:endParaRPr lang="en-IN" dirty="0"/>
          </a:p>
        </p:txBody>
      </p:sp>
      <p:pic>
        <p:nvPicPr>
          <p:cNvPr id="209717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98" y="1907097"/>
            <a:ext cx="3293431" cy="2807515"/>
          </a:xfrm>
        </p:spPr>
      </p:pic>
      <p:sp>
        <p:nvSpPr>
          <p:cNvPr id="10487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1556061" y="681260"/>
            <a:ext cx="8911687" cy="1280890"/>
          </a:xfrm>
        </p:spPr>
        <p:txBody>
          <a:bodyPr>
            <a:noAutofit/>
          </a:bodyPr>
          <a:lstStyle/>
          <a:p>
            <a:r>
              <a:rPr b="1" dirty="0" lang="en-IN" smtClean="0" sz="4800"/>
              <a:t>Xerophytes</a:t>
            </a:r>
            <a:endParaRPr dirty="0" lang="en-IN" sz="4800"/>
          </a:p>
        </p:txBody>
      </p:sp>
      <p:sp>
        <p:nvSpPr>
          <p:cNvPr id="1048719" name="Content Placeholder 2"/>
          <p:cNvSpPr>
            <a:spLocks noGrp="1"/>
          </p:cNvSpPr>
          <p:nvPr>
            <p:ph idx="1"/>
          </p:nvPr>
        </p:nvSpPr>
        <p:spPr>
          <a:xfrm>
            <a:off x="2589212" y="2166257"/>
            <a:ext cx="8915400" cy="3777622"/>
          </a:xfrm>
        </p:spPr>
        <p:txBody>
          <a:bodyPr>
            <a:normAutofit/>
          </a:bodyPr>
          <a:lstStyle/>
          <a:p>
            <a:endParaRPr dirty="0" lang="en-IN"/>
          </a:p>
          <a:p>
            <a:r>
              <a:rPr b="1" dirty="0" lang="en-US"/>
              <a:t>Physical </a:t>
            </a:r>
            <a:r>
              <a:rPr b="1" dirty="0" lang="en-US" smtClean="0"/>
              <a:t>dryness and</a:t>
            </a:r>
            <a:r>
              <a:rPr b="1" dirty="0" lang="en-IN" smtClean="0"/>
              <a:t> </a:t>
            </a:r>
            <a:r>
              <a:rPr b="1" dirty="0" lang="en-IN"/>
              <a:t>Physiological dryness </a:t>
            </a:r>
            <a:endParaRPr dirty="0" lang="en-IN"/>
          </a:p>
          <a:p>
            <a:r>
              <a:rPr dirty="0" lang="en-IN"/>
              <a:t>Ephemerals, Succulents and Non </a:t>
            </a:r>
            <a:r>
              <a:rPr dirty="0" lang="en-IN" smtClean="0"/>
              <a:t>succulent</a:t>
            </a:r>
          </a:p>
          <a:p>
            <a:endParaRPr dirty="0" lang="en-IN"/>
          </a:p>
          <a:p>
            <a:endParaRPr dirty="0" lang="en-IN" smtClean="0"/>
          </a:p>
          <a:p>
            <a:endParaRPr dirty="0" lang="en-IN"/>
          </a:p>
          <a:p>
            <a:endParaRPr dirty="0" lang="en-IN" smtClean="0"/>
          </a:p>
        </p:txBody>
      </p:sp>
      <p:sp>
        <p:nvSpPr>
          <p:cNvPr id="1048720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31</a:t>
            </a:fld>
            <a:endParaRPr dirty="0" lang="en-US"/>
          </a:p>
        </p:txBody>
      </p:sp>
      <p:sp>
        <p:nvSpPr>
          <p:cNvPr id="1048721" name="Rectangle 4"/>
          <p:cNvSpPr/>
          <p:nvPr/>
        </p:nvSpPr>
        <p:spPr>
          <a:xfrm>
            <a:off x="1556061" y="13217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dirty="0" lang="en-US" smtClean="0"/>
              <a:t>Living </a:t>
            </a:r>
            <a:r>
              <a:rPr dirty="0" lang="en-US"/>
              <a:t>in dry or xeric </a:t>
            </a:r>
            <a:r>
              <a:rPr dirty="0" lang="en-US" smtClean="0"/>
              <a:t>conditions</a:t>
            </a:r>
            <a:endParaRPr dirty="0" lang="en-IN"/>
          </a:p>
        </p:txBody>
      </p:sp>
      <p:pic>
        <p:nvPicPr>
          <p:cNvPr id="209718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61" y="4055068"/>
            <a:ext cx="2032800" cy="1672333"/>
          </a:xfrm>
          <a:prstGeom prst="rect">
            <a:avLst/>
          </a:prstGeom>
        </p:spPr>
      </p:pic>
      <p:pic>
        <p:nvPicPr>
          <p:cNvPr id="2097181" name="Picture 6"/>
          <p:cNvPicPr>
            <a:picLocks noChangeAspect="1"/>
          </p:cNvPicPr>
          <p:nvPr/>
        </p:nvPicPr>
        <p:blipFill rotWithShape="1">
          <a:blip r:embed="rId3"/>
          <a:srcRect b="102" r="49805"/>
          <a:stretch>
            <a:fillRect/>
          </a:stretch>
        </p:blipFill>
        <p:spPr>
          <a:xfrm>
            <a:off x="5346715" y="3987347"/>
            <a:ext cx="1330377" cy="1807774"/>
          </a:xfrm>
          <a:prstGeom prst="rect">
            <a:avLst/>
          </a:prstGeom>
        </p:spPr>
      </p:pic>
      <p:pic>
        <p:nvPicPr>
          <p:cNvPr id="2097182" name="Picture 8"/>
          <p:cNvPicPr>
            <a:picLocks noChangeAspect="1"/>
          </p:cNvPicPr>
          <p:nvPr/>
        </p:nvPicPr>
        <p:blipFill rotWithShape="1">
          <a:blip r:embed="rId3"/>
          <a:srcRect b="1907" l="47731" r="-616" t="-1804"/>
          <a:stretch>
            <a:fillRect/>
          </a:stretch>
        </p:blipFill>
        <p:spPr>
          <a:xfrm>
            <a:off x="8564336" y="3987347"/>
            <a:ext cx="1401670" cy="1807774"/>
          </a:xfrm>
          <a:prstGeom prst="rect">
            <a:avLst/>
          </a:prstGeom>
        </p:spPr>
      </p:pic>
      <p:sp>
        <p:nvSpPr>
          <p:cNvPr id="1048722" name="Rectangle 7"/>
          <p:cNvSpPr/>
          <p:nvPr/>
        </p:nvSpPr>
        <p:spPr>
          <a:xfrm>
            <a:off x="-475539" y="56827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dirty="0" err="1" i="1" lang="en-IN" smtClean="0">
                <a:latin typeface="Minion Pro"/>
              </a:rPr>
              <a:t>Argemone</a:t>
            </a:r>
            <a:r>
              <a:rPr dirty="0" i="1" lang="en-IN" smtClean="0">
                <a:latin typeface="Minion Pro"/>
              </a:rPr>
              <a:t> </a:t>
            </a:r>
            <a:r>
              <a:rPr dirty="0" err="1" i="1" lang="en-IN" smtClean="0">
                <a:latin typeface="Minion Pro"/>
              </a:rPr>
              <a:t>mexicana</a:t>
            </a:r>
            <a:endParaRPr dirty="0" lang="en-IN"/>
          </a:p>
        </p:txBody>
      </p:sp>
      <p:sp>
        <p:nvSpPr>
          <p:cNvPr id="1048723" name="Rectangle 9"/>
          <p:cNvSpPr/>
          <p:nvPr/>
        </p:nvSpPr>
        <p:spPr>
          <a:xfrm>
            <a:off x="2963903" y="57369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dirty="0" i="1" lang="en-IN" smtClean="0">
                <a:latin typeface="Minion Pro"/>
              </a:rPr>
              <a:t>Aloe</a:t>
            </a:r>
            <a:endParaRPr dirty="0" lang="en-IN"/>
          </a:p>
        </p:txBody>
      </p:sp>
      <p:sp>
        <p:nvSpPr>
          <p:cNvPr id="1048724" name="Rectangle 10"/>
          <p:cNvSpPr/>
          <p:nvPr/>
        </p:nvSpPr>
        <p:spPr>
          <a:xfrm>
            <a:off x="6217171" y="57274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dirty="0" err="1" i="1" lang="en-IN" smtClean="0">
                <a:latin typeface="Minion Pro"/>
              </a:rPr>
              <a:t>Ziziphus</a:t>
            </a:r>
            <a:endParaRPr dirty="0"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Content Placeholder 2"/>
          <p:cNvSpPr>
            <a:spLocks noGrp="1"/>
          </p:cNvSpPr>
          <p:nvPr>
            <p:ph idx="1"/>
          </p:nvPr>
        </p:nvSpPr>
        <p:spPr>
          <a:xfrm>
            <a:off x="2473904" y="556469"/>
            <a:ext cx="8915400" cy="6070834"/>
          </a:xfrm>
        </p:spPr>
        <p:txBody>
          <a:bodyPr>
            <a:normAutofit/>
          </a:bodyPr>
          <a:lstStyle/>
          <a:p>
            <a:r>
              <a:rPr lang="en-IN" b="1" dirty="0"/>
              <a:t>Morphological </a:t>
            </a:r>
            <a:r>
              <a:rPr lang="en-IN" b="1" dirty="0" smtClean="0"/>
              <a:t>Adaptations</a:t>
            </a:r>
          </a:p>
          <a:p>
            <a:endParaRPr lang="en-IN" b="1" dirty="0" smtClean="0"/>
          </a:p>
          <a:p>
            <a:endParaRPr lang="en-US" b="1" dirty="0" smtClean="0"/>
          </a:p>
          <a:p>
            <a:endParaRPr lang="en-IN" b="1" dirty="0"/>
          </a:p>
          <a:p>
            <a:endParaRPr lang="en-IN" b="1" dirty="0" smtClean="0"/>
          </a:p>
          <a:p>
            <a:endParaRPr lang="en-IN" b="1" dirty="0"/>
          </a:p>
          <a:p>
            <a:endParaRPr lang="en-IN" b="1" dirty="0" smtClean="0"/>
          </a:p>
          <a:p>
            <a:r>
              <a:rPr lang="en-IN" b="1" dirty="0" smtClean="0"/>
              <a:t>Anatomical adaptations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IN" b="1" dirty="0" smtClean="0"/>
          </a:p>
          <a:p>
            <a:r>
              <a:rPr lang="en-IN" b="1" dirty="0" smtClean="0"/>
              <a:t>Physiological </a:t>
            </a:r>
            <a:r>
              <a:rPr lang="en-IN" b="1" dirty="0"/>
              <a:t>adaptations</a:t>
            </a:r>
            <a:r>
              <a:rPr lang="en-IN" dirty="0"/>
              <a:t> </a:t>
            </a:r>
          </a:p>
        </p:txBody>
      </p:sp>
      <p:sp>
        <p:nvSpPr>
          <p:cNvPr id="10487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209718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65" y="1016250"/>
            <a:ext cx="1785020" cy="1869030"/>
          </a:xfrm>
          <a:prstGeom prst="rect">
            <a:avLst/>
          </a:prstGeom>
        </p:spPr>
      </p:pic>
      <p:pic>
        <p:nvPicPr>
          <p:cNvPr id="209718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85" y="1026018"/>
            <a:ext cx="1572527" cy="1869030"/>
          </a:xfrm>
          <a:prstGeom prst="rect">
            <a:avLst/>
          </a:prstGeom>
        </p:spPr>
      </p:pic>
      <p:pic>
        <p:nvPicPr>
          <p:cNvPr id="209718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712" y="1026018"/>
            <a:ext cx="3185857" cy="1869030"/>
          </a:xfrm>
          <a:prstGeom prst="rect">
            <a:avLst/>
          </a:prstGeom>
        </p:spPr>
      </p:pic>
      <p:sp>
        <p:nvSpPr>
          <p:cNvPr id="1048727" name="Rectangle 8"/>
          <p:cNvSpPr/>
          <p:nvPr/>
        </p:nvSpPr>
        <p:spPr>
          <a:xfrm>
            <a:off x="2840259" y="28582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latin typeface="Times New Roman" panose="02020603050405020304" pitchFamily="18" charset="0"/>
              </a:rPr>
              <a:t>Phylloclade </a:t>
            </a:r>
            <a:r>
              <a:rPr lang="en-IN" sz="1200" dirty="0">
                <a:latin typeface="Times New Roman" panose="02020603050405020304" pitchFamily="18" charset="0"/>
              </a:rPr>
              <a:t>– </a:t>
            </a:r>
            <a:r>
              <a:rPr lang="en-IN" sz="1200" i="1" dirty="0" err="1">
                <a:latin typeface="Times New Roman" panose="02020603050405020304" pitchFamily="18" charset="0"/>
              </a:rPr>
              <a:t>opuntia</a:t>
            </a:r>
            <a:r>
              <a:rPr lang="en-IN" sz="1200" i="1" dirty="0">
                <a:latin typeface="Times New Roman" panose="02020603050405020304" pitchFamily="18" charset="0"/>
              </a:rPr>
              <a:t> </a:t>
            </a:r>
            <a:endParaRPr lang="en-IN" sz="1200" dirty="0"/>
          </a:p>
        </p:txBody>
      </p:sp>
      <p:sp>
        <p:nvSpPr>
          <p:cNvPr id="1048728" name="Rectangle 9"/>
          <p:cNvSpPr/>
          <p:nvPr/>
        </p:nvSpPr>
        <p:spPr>
          <a:xfrm>
            <a:off x="4386691" y="28666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latin typeface="Times New Roman" panose="02020603050405020304" pitchFamily="18" charset="0"/>
              </a:rPr>
              <a:t>Non succulent</a:t>
            </a:r>
            <a:r>
              <a:rPr lang="en-IN" sz="1200" dirty="0">
                <a:latin typeface="Times New Roman" panose="02020603050405020304" pitchFamily="18" charset="0"/>
              </a:rPr>
              <a:t> </a:t>
            </a:r>
            <a:r>
              <a:rPr lang="en-IN" sz="1200" dirty="0" smtClean="0">
                <a:latin typeface="Times New Roman" panose="02020603050405020304" pitchFamily="18" charset="0"/>
              </a:rPr>
              <a:t>- </a:t>
            </a:r>
            <a:r>
              <a:rPr lang="en-IN" sz="1200" i="1" dirty="0" err="1">
                <a:latin typeface="Times New Roman" panose="02020603050405020304" pitchFamily="18" charset="0"/>
              </a:rPr>
              <a:t>Capparis</a:t>
            </a:r>
            <a:endParaRPr lang="en-IN" sz="1200" dirty="0"/>
          </a:p>
        </p:txBody>
      </p:sp>
      <p:sp>
        <p:nvSpPr>
          <p:cNvPr id="1048729" name="Rectangle 10"/>
          <p:cNvSpPr/>
          <p:nvPr/>
        </p:nvSpPr>
        <p:spPr>
          <a:xfrm>
            <a:off x="6115865" y="28422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latin typeface="Times New Roman" panose="02020603050405020304" pitchFamily="18" charset="0"/>
              </a:rPr>
              <a:t>Cladode - </a:t>
            </a:r>
            <a:r>
              <a:rPr lang="en-IN" sz="1200" i="1" dirty="0">
                <a:latin typeface="Times New Roman" panose="02020603050405020304" pitchFamily="18" charset="0"/>
              </a:rPr>
              <a:t>Asparagus </a:t>
            </a:r>
            <a:endParaRPr lang="en-IN" sz="1200" dirty="0"/>
          </a:p>
        </p:txBody>
      </p:sp>
      <p:sp>
        <p:nvSpPr>
          <p:cNvPr id="1048730" name="Rectangle 11"/>
          <p:cNvSpPr/>
          <p:nvPr/>
        </p:nvSpPr>
        <p:spPr>
          <a:xfrm>
            <a:off x="7668527" y="285069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err="1" smtClean="0">
                <a:latin typeface="Times New Roman" panose="02020603050405020304" pitchFamily="18" charset="0"/>
              </a:rPr>
              <a:t>Phyllode</a:t>
            </a:r>
            <a:r>
              <a:rPr lang="en-IN" sz="1200" dirty="0" smtClean="0">
                <a:latin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</a:rPr>
              <a:t>– Acacia</a:t>
            </a:r>
            <a:endParaRPr lang="en-IN" sz="1200" dirty="0"/>
          </a:p>
        </p:txBody>
      </p:sp>
      <p:pic>
        <p:nvPicPr>
          <p:cNvPr id="2097186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17" y="3863799"/>
            <a:ext cx="3529230" cy="2209830"/>
          </a:xfrm>
          <a:prstGeom prst="rect">
            <a:avLst/>
          </a:prstGeom>
        </p:spPr>
      </p:pic>
      <p:pic>
        <p:nvPicPr>
          <p:cNvPr id="2097187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167" y="3863799"/>
            <a:ext cx="2209830" cy="22098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1564225" y="599617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err="1"/>
              <a:t>Mesophytes</a:t>
            </a:r>
            <a:endParaRPr lang="en-IN" sz="4800" dirty="0"/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Morphological </a:t>
            </a:r>
            <a:r>
              <a:rPr lang="en-IN" b="1" dirty="0" smtClean="0"/>
              <a:t>Adaptations</a:t>
            </a:r>
            <a:endParaRPr lang="en-IN" b="1" dirty="0"/>
          </a:p>
          <a:p>
            <a:r>
              <a:rPr lang="en-IN" b="1" dirty="0"/>
              <a:t>Anatomical </a:t>
            </a:r>
            <a:r>
              <a:rPr lang="en-IN" b="1" dirty="0" smtClean="0"/>
              <a:t>adaptations</a:t>
            </a:r>
            <a:endParaRPr lang="en-IN" b="1" dirty="0"/>
          </a:p>
          <a:p>
            <a:r>
              <a:rPr lang="en-IN" b="1" dirty="0"/>
              <a:t>Physiological adaptations</a:t>
            </a:r>
            <a:r>
              <a:rPr lang="en-IN" dirty="0"/>
              <a:t> </a:t>
            </a:r>
          </a:p>
          <a:p>
            <a:endParaRPr lang="en-IN" dirty="0"/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33</a:t>
            </a:fld>
            <a:endParaRPr lang="en-US" dirty="0"/>
          </a:p>
        </p:txBody>
      </p:sp>
      <p:sp>
        <p:nvSpPr>
          <p:cNvPr id="1048734" name="Rectangle 4"/>
          <p:cNvSpPr/>
          <p:nvPr/>
        </p:nvSpPr>
        <p:spPr>
          <a:xfrm>
            <a:off x="1671333" y="1309398"/>
            <a:ext cx="31419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living in moderate conditions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515240" y="518348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/>
              <a:t>Epiphytes</a:t>
            </a:r>
            <a:endParaRPr lang="en-IN" sz="4800" dirty="0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Morphological Adaptations</a:t>
            </a:r>
          </a:p>
          <a:p>
            <a:r>
              <a:rPr lang="en-IN" b="1" dirty="0"/>
              <a:t>Anatomical adaptations</a:t>
            </a:r>
          </a:p>
          <a:p>
            <a:r>
              <a:rPr lang="en-IN" b="1" dirty="0"/>
              <a:t>Physiological adaptations</a:t>
            </a:r>
            <a:r>
              <a:rPr lang="en-IN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0487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34</a:t>
            </a:fld>
            <a:endParaRPr lang="en-US" dirty="0"/>
          </a:p>
        </p:txBody>
      </p:sp>
      <p:sp>
        <p:nvSpPr>
          <p:cNvPr id="1048738" name="Rectangle 4"/>
          <p:cNvSpPr/>
          <p:nvPr/>
        </p:nvSpPr>
        <p:spPr>
          <a:xfrm>
            <a:off x="1311579" y="11628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Grow </a:t>
            </a:r>
            <a:r>
              <a:rPr lang="en-US" dirty="0"/>
              <a:t>perched on other plants </a:t>
            </a:r>
            <a:endParaRPr lang="en-IN" dirty="0"/>
          </a:p>
        </p:txBody>
      </p:sp>
      <p:pic>
        <p:nvPicPr>
          <p:cNvPr id="209718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79" y="3205154"/>
            <a:ext cx="3432448" cy="2811925"/>
          </a:xfrm>
          <a:prstGeom prst="rect">
            <a:avLst/>
          </a:prstGeom>
        </p:spPr>
      </p:pic>
      <p:pic>
        <p:nvPicPr>
          <p:cNvPr id="209718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59" y="518348"/>
            <a:ext cx="3372321" cy="26768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1564225" y="512462"/>
            <a:ext cx="8911687" cy="1280890"/>
          </a:xfrm>
        </p:spPr>
        <p:txBody>
          <a:bodyPr>
            <a:noAutofit/>
          </a:bodyPr>
          <a:lstStyle/>
          <a:p>
            <a:r>
              <a:rPr b="1" dirty="0" lang="en-IN" smtClean="0" sz="4800"/>
              <a:t>Halophytes</a:t>
            </a:r>
            <a:endParaRPr dirty="0" lang="en-IN" sz="4800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lang="en-IN"/>
              <a:t>Morphological Adaptations</a:t>
            </a:r>
          </a:p>
          <a:p>
            <a:r>
              <a:rPr b="1" dirty="0" lang="en-IN"/>
              <a:t>Anatomical adaptations</a:t>
            </a:r>
          </a:p>
          <a:p>
            <a:r>
              <a:rPr b="1" dirty="0" lang="en-IN"/>
              <a:t>Physiological adaptations</a:t>
            </a:r>
            <a:r>
              <a:rPr dirty="0" lang="en-IN"/>
              <a:t> </a:t>
            </a:r>
          </a:p>
          <a:p>
            <a:endParaRPr dirty="0" lang="en-IN"/>
          </a:p>
        </p:txBody>
      </p:sp>
      <p:sp>
        <p:nvSpPr>
          <p:cNvPr id="1048741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35</a:t>
            </a:fld>
            <a:endParaRPr dirty="0" lang="en-US"/>
          </a:p>
        </p:txBody>
      </p:sp>
      <p:pic>
        <p:nvPicPr>
          <p:cNvPr id="2097190" name="Picture 6"/>
          <p:cNvPicPr>
            <a:picLocks noChangeAspect="1"/>
          </p:cNvPicPr>
          <p:nvPr/>
        </p:nvPicPr>
        <p:blipFill rotWithShape="1">
          <a:blip r:embed="rId2"/>
          <a:srcRect b="230" t="1"/>
          <a:stretch>
            <a:fillRect/>
          </a:stretch>
        </p:blipFill>
        <p:spPr>
          <a:xfrm>
            <a:off x="4083276" y="3728808"/>
            <a:ext cx="4414941" cy="2330589"/>
          </a:xfrm>
          <a:prstGeom prst="rect">
            <a:avLst/>
          </a:prstGeom>
        </p:spPr>
      </p:pic>
      <p:pic>
        <p:nvPicPr>
          <p:cNvPr id="209719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396" y="3738398"/>
            <a:ext cx="1848108" cy="2353003"/>
          </a:xfrm>
          <a:prstGeom prst="rect">
            <a:avLst/>
          </a:prstGeom>
        </p:spPr>
      </p:pic>
      <p:sp>
        <p:nvSpPr>
          <p:cNvPr id="1048742" name="Rectangle 8"/>
          <p:cNvSpPr/>
          <p:nvPr/>
        </p:nvSpPr>
        <p:spPr>
          <a:xfrm>
            <a:off x="-284975" y="6059397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en-IN" smtClean="0" sz="1200">
                <a:latin typeface="Minion Pro"/>
              </a:rPr>
              <a:t>Succulent </a:t>
            </a:r>
            <a:r>
              <a:rPr dirty="0" lang="en-IN" sz="1200">
                <a:latin typeface="Minion Pro"/>
              </a:rPr>
              <a:t>halophyte - </a:t>
            </a:r>
            <a:r>
              <a:rPr dirty="0" i="1" lang="en-IN" sz="1200">
                <a:latin typeface="Minion Pro"/>
              </a:rPr>
              <a:t>Salicornia </a:t>
            </a:r>
            <a:endParaRPr dirty="0" lang="en-IN" sz="1200"/>
          </a:p>
        </p:txBody>
      </p:sp>
      <p:pic>
        <p:nvPicPr>
          <p:cNvPr id="2097192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989" y="1985424"/>
            <a:ext cx="3078936" cy="4099434"/>
          </a:xfrm>
          <a:prstGeom prst="rect">
            <a:avLst/>
          </a:prstGeom>
        </p:spPr>
      </p:pic>
      <p:sp>
        <p:nvSpPr>
          <p:cNvPr id="1048743" name="Rectangle 10"/>
          <p:cNvSpPr/>
          <p:nvPr/>
        </p:nvSpPr>
        <p:spPr>
          <a:xfrm>
            <a:off x="9496338" y="605939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err="1" lang="en-IN" smtClean="0" sz="1200">
                <a:latin typeface="Minion Pro"/>
              </a:rPr>
              <a:t>Vivipary</a:t>
            </a:r>
            <a:r>
              <a:rPr dirty="0" lang="en-IN" smtClean="0" sz="1200">
                <a:latin typeface="Minion Pro"/>
              </a:rPr>
              <a:t> </a:t>
            </a:r>
            <a:r>
              <a:rPr dirty="0" lang="en-IN" sz="1200">
                <a:latin typeface="Minion Pro"/>
              </a:rPr>
              <a:t>germination</a:t>
            </a:r>
            <a:endParaRPr dirty="0" lang="en-IN" sz="1200"/>
          </a:p>
        </p:txBody>
      </p:sp>
      <p:sp>
        <p:nvSpPr>
          <p:cNvPr id="1048744" name="Rectangle 11"/>
          <p:cNvSpPr/>
          <p:nvPr/>
        </p:nvSpPr>
        <p:spPr>
          <a:xfrm>
            <a:off x="5124576" y="607212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lang="en-IN" smtClean="0" sz="1200">
                <a:latin charset="0" panose="02020603050405020304" pitchFamily="18" typeface="Times New Roman"/>
              </a:rPr>
              <a:t>Pneumatophores </a:t>
            </a:r>
            <a:r>
              <a:rPr dirty="0" lang="en-IN" sz="1200">
                <a:latin charset="0" panose="02020603050405020304" pitchFamily="18" typeface="Times New Roman"/>
              </a:rPr>
              <a:t>of mangrove plant</a:t>
            </a:r>
            <a:endParaRPr dirty="0" lang="en-IN"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1539732" y="512462"/>
            <a:ext cx="8911687" cy="128089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Dispersal </a:t>
            </a:r>
            <a:r>
              <a:rPr lang="en-US" sz="4800" b="1" dirty="0"/>
              <a:t>of Fruits and Seeds</a:t>
            </a:r>
            <a:endParaRPr lang="en-IN" sz="4800" dirty="0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b="1" dirty="0"/>
              <a:t>Dispersal by Wind </a:t>
            </a:r>
            <a:r>
              <a:rPr lang="en-IN" dirty="0"/>
              <a:t>(</a:t>
            </a:r>
            <a:r>
              <a:rPr lang="en-IN" dirty="0" err="1"/>
              <a:t>Anemochory</a:t>
            </a:r>
            <a:r>
              <a:rPr lang="en-IN" dirty="0" smtClean="0"/>
              <a:t>)</a:t>
            </a:r>
            <a:endParaRPr lang="en-IN" dirty="0"/>
          </a:p>
          <a:p>
            <a:r>
              <a:rPr lang="en-IN" b="1" dirty="0"/>
              <a:t>Dispersal by Water </a:t>
            </a:r>
            <a:r>
              <a:rPr lang="en-IN" dirty="0"/>
              <a:t>(</a:t>
            </a:r>
            <a:r>
              <a:rPr lang="en-IN" dirty="0" err="1"/>
              <a:t>Hydrochory</a:t>
            </a:r>
            <a:r>
              <a:rPr lang="en-IN" dirty="0" smtClean="0"/>
              <a:t>)</a:t>
            </a:r>
            <a:endParaRPr lang="en-IN" dirty="0"/>
          </a:p>
          <a:p>
            <a:r>
              <a:rPr lang="en-IN" b="1" dirty="0"/>
              <a:t>Dispersal by Animals </a:t>
            </a:r>
            <a:r>
              <a:rPr lang="en-IN" dirty="0"/>
              <a:t>(</a:t>
            </a:r>
            <a:r>
              <a:rPr lang="en-IN" dirty="0" err="1"/>
              <a:t>Zoochory</a:t>
            </a:r>
            <a:r>
              <a:rPr lang="en-IN" dirty="0" smtClean="0"/>
              <a:t>)</a:t>
            </a:r>
            <a:endParaRPr lang="en-IN" dirty="0"/>
          </a:p>
          <a:p>
            <a:r>
              <a:rPr lang="en-US" b="1" dirty="0"/>
              <a:t>Dispersal by Explosive Mechanism </a:t>
            </a:r>
            <a:r>
              <a:rPr lang="en-US" dirty="0"/>
              <a:t>(</a:t>
            </a:r>
            <a:r>
              <a:rPr lang="en-US" dirty="0" err="1"/>
              <a:t>Autochory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10487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36</a:t>
            </a:fld>
            <a:endParaRPr lang="en-US" dirty="0"/>
          </a:p>
        </p:txBody>
      </p:sp>
      <p:sp>
        <p:nvSpPr>
          <p:cNvPr id="1048748" name="Rectangle 5"/>
          <p:cNvSpPr/>
          <p:nvPr/>
        </p:nvSpPr>
        <p:spPr>
          <a:xfrm>
            <a:off x="1632857" y="970344"/>
            <a:ext cx="8196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>
              <a:solidFill>
                <a:srgbClr val="000000"/>
              </a:solidFill>
            </a:endParaRPr>
          </a:p>
          <a:p>
            <a:pPr algn="ctr"/>
            <a:r>
              <a:rPr lang="en-US" spc="300" dirty="0"/>
              <a:t>dissemination of seeds and fruits to various distances </a:t>
            </a:r>
            <a:endParaRPr lang="en-IN" spc="3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1539732" y="575124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/>
              <a:t>Dispersal by Wind </a:t>
            </a:r>
            <a:r>
              <a:rPr lang="en-IN" sz="1800" dirty="0"/>
              <a:t>(</a:t>
            </a:r>
            <a:r>
              <a:rPr lang="en-IN" sz="1800" dirty="0" err="1"/>
              <a:t>Anemochory</a:t>
            </a:r>
            <a:r>
              <a:rPr lang="en-IN" sz="1800" dirty="0"/>
              <a:t>)</a:t>
            </a:r>
            <a:r>
              <a:rPr lang="en-IN" sz="4800" dirty="0"/>
              <a:t/>
            </a:r>
            <a:br>
              <a:rPr lang="en-IN" sz="4800" dirty="0"/>
            </a:br>
            <a:endParaRPr lang="en-IN" sz="4800" dirty="0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A</a:t>
            </a:r>
            <a:r>
              <a:rPr lang="en-IN" b="1" dirty="0" smtClean="0"/>
              <a:t>daptation </a:t>
            </a:r>
            <a:endParaRPr lang="en-IN" b="1" dirty="0"/>
          </a:p>
          <a:p>
            <a:pPr lvl="1"/>
            <a:r>
              <a:rPr lang="en-US" b="1" dirty="0"/>
              <a:t>Minute </a:t>
            </a:r>
            <a:r>
              <a:rPr lang="en-US" b="1" dirty="0" smtClean="0"/>
              <a:t>seeds - </a:t>
            </a:r>
            <a:r>
              <a:rPr lang="en-US" dirty="0" smtClean="0"/>
              <a:t>Orchids</a:t>
            </a:r>
            <a:r>
              <a:rPr lang="en-US" dirty="0"/>
              <a:t>.</a:t>
            </a:r>
          </a:p>
          <a:p>
            <a:pPr lvl="1"/>
            <a:r>
              <a:rPr lang="en-US" b="1" dirty="0" smtClean="0"/>
              <a:t>Wings -</a:t>
            </a:r>
            <a:r>
              <a:rPr lang="en-US" dirty="0" smtClean="0"/>
              <a:t> Maple, </a:t>
            </a:r>
            <a:r>
              <a:rPr lang="en-US" i="1" dirty="0" err="1" smtClean="0"/>
              <a:t>Gyrocarpus</a:t>
            </a:r>
            <a:r>
              <a:rPr lang="en-US" i="1" dirty="0" smtClean="0"/>
              <a:t>, </a:t>
            </a:r>
            <a:r>
              <a:rPr lang="en-US" i="1" dirty="0" err="1" smtClean="0"/>
              <a:t>Dipterocarpus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Terminalia</a:t>
            </a:r>
            <a:endParaRPr lang="en-IN" dirty="0"/>
          </a:p>
          <a:p>
            <a:pPr lvl="1"/>
            <a:r>
              <a:rPr lang="en-US" b="1" dirty="0"/>
              <a:t>Feathery </a:t>
            </a:r>
            <a:r>
              <a:rPr lang="en-US" b="1" dirty="0" smtClean="0"/>
              <a:t>Appendages - </a:t>
            </a:r>
            <a:r>
              <a:rPr lang="en-US" i="1" dirty="0" err="1" smtClean="0"/>
              <a:t>Vernonia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Asclepias</a:t>
            </a:r>
            <a:r>
              <a:rPr lang="en-US" i="1" dirty="0"/>
              <a:t>.</a:t>
            </a:r>
            <a:endParaRPr lang="en-US" dirty="0"/>
          </a:p>
          <a:p>
            <a:pPr lvl="1"/>
            <a:r>
              <a:rPr lang="en-US" b="1" dirty="0" smtClean="0"/>
              <a:t>Censor mechanisms - </a:t>
            </a:r>
            <a:r>
              <a:rPr lang="en-US" i="1" dirty="0" err="1" smtClean="0"/>
              <a:t>Aristolochia</a:t>
            </a:r>
            <a:r>
              <a:rPr lang="en-US" i="1" dirty="0" smtClean="0"/>
              <a:t> </a:t>
            </a:r>
            <a:r>
              <a:rPr lang="en-US" dirty="0"/>
              <a:t>and Poppy.</a:t>
            </a:r>
            <a:endParaRPr lang="en-IN" dirty="0"/>
          </a:p>
        </p:txBody>
      </p:sp>
      <p:sp>
        <p:nvSpPr>
          <p:cNvPr id="10487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37</a:t>
            </a:fld>
            <a:endParaRPr lang="en-US" dirty="0"/>
          </a:p>
        </p:txBody>
      </p:sp>
      <p:pic>
        <p:nvPicPr>
          <p:cNvPr id="209719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90" y="4141594"/>
            <a:ext cx="2212651" cy="2154642"/>
          </a:xfrm>
          <a:prstGeom prst="rect">
            <a:avLst/>
          </a:prstGeom>
        </p:spPr>
      </p:pic>
      <p:pic>
        <p:nvPicPr>
          <p:cNvPr id="209719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75" y="4141594"/>
            <a:ext cx="2452892" cy="2133297"/>
          </a:xfrm>
          <a:prstGeom prst="rect">
            <a:avLst/>
          </a:prstGeom>
        </p:spPr>
      </p:pic>
      <p:sp>
        <p:nvSpPr>
          <p:cNvPr id="1048752" name="Rectangle 6"/>
          <p:cNvSpPr/>
          <p:nvPr/>
        </p:nvSpPr>
        <p:spPr>
          <a:xfrm>
            <a:off x="3884612" y="561416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IN" sz="2000" dirty="0">
              <a:latin typeface="Minion Pro"/>
            </a:endParaRPr>
          </a:p>
          <a:p>
            <a:r>
              <a:rPr lang="en-IN" i="1" dirty="0" err="1" smtClean="0">
                <a:latin typeface="Minion Pro"/>
              </a:rPr>
              <a:t>Asclepias</a:t>
            </a:r>
            <a:endParaRPr lang="en-IN" i="1" dirty="0"/>
          </a:p>
        </p:txBody>
      </p:sp>
      <p:sp>
        <p:nvSpPr>
          <p:cNvPr id="1048753" name="Rectangle 7"/>
          <p:cNvSpPr/>
          <p:nvPr/>
        </p:nvSpPr>
        <p:spPr>
          <a:xfrm>
            <a:off x="8456612" y="560061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IN" sz="2000" dirty="0">
              <a:latin typeface="Minion Pro"/>
            </a:endParaRPr>
          </a:p>
          <a:p>
            <a:r>
              <a:rPr lang="en-IN" i="1" dirty="0" err="1">
                <a:latin typeface="Minion Pro"/>
              </a:rPr>
              <a:t>Gyrocarpus</a:t>
            </a:r>
            <a:endParaRPr lang="en-IN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1498910" y="512462"/>
            <a:ext cx="8911687" cy="1280890"/>
          </a:xfrm>
        </p:spPr>
        <p:txBody>
          <a:bodyPr/>
          <a:lstStyle/>
          <a:p>
            <a:r>
              <a:rPr lang="en-IN" sz="4800" b="1" dirty="0"/>
              <a:t>Dispersal by Water </a:t>
            </a:r>
            <a:r>
              <a:rPr lang="en-IN" sz="1800" dirty="0"/>
              <a:t>(</a:t>
            </a:r>
            <a:r>
              <a:rPr lang="en-IN" sz="1800" dirty="0" err="1"/>
              <a:t>Hydrochory</a:t>
            </a:r>
            <a:r>
              <a:rPr lang="en-IN" sz="1800" dirty="0"/>
              <a:t>)</a:t>
            </a:r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US" b="1" dirty="0" err="1"/>
              <a:t>Obconical</a:t>
            </a:r>
            <a:r>
              <a:rPr lang="en-US" b="1" dirty="0"/>
              <a:t> receptacle with prominent air </a:t>
            </a:r>
            <a:r>
              <a:rPr lang="en-US" b="1" dirty="0" smtClean="0"/>
              <a:t>spaces </a:t>
            </a:r>
            <a:r>
              <a:rPr lang="en-US" dirty="0" smtClean="0"/>
              <a:t>– </a:t>
            </a:r>
            <a:r>
              <a:rPr lang="en-US" i="1" dirty="0" err="1" smtClean="0"/>
              <a:t>Nelumbo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b="1" dirty="0"/>
              <a:t>F</a:t>
            </a:r>
            <a:r>
              <a:rPr lang="en-US" b="1" dirty="0" smtClean="0"/>
              <a:t>ibrous </a:t>
            </a:r>
            <a:r>
              <a:rPr lang="en-US" b="1" dirty="0" err="1"/>
              <a:t>mesocarp</a:t>
            </a:r>
            <a:r>
              <a:rPr lang="en-US" b="1" dirty="0"/>
              <a:t> </a:t>
            </a:r>
            <a:r>
              <a:rPr lang="en-US" dirty="0" smtClean="0"/>
              <a:t>- Coconut</a:t>
            </a:r>
            <a:r>
              <a:rPr lang="en-US" dirty="0"/>
              <a:t>.</a:t>
            </a:r>
          </a:p>
          <a:p>
            <a:r>
              <a:rPr lang="en-US" b="1" dirty="0" smtClean="0"/>
              <a:t>Seeds </a:t>
            </a:r>
            <a:r>
              <a:rPr lang="en-US" b="1" dirty="0"/>
              <a:t>are light, </a:t>
            </a:r>
            <a:r>
              <a:rPr lang="en-US" b="1" dirty="0" smtClean="0"/>
              <a:t>small </a:t>
            </a:r>
            <a:r>
              <a:rPr lang="en-US" b="1" dirty="0"/>
              <a:t>with </a:t>
            </a:r>
            <a:r>
              <a:rPr lang="en-US" b="1" dirty="0" smtClean="0"/>
              <a:t>aril </a:t>
            </a:r>
            <a:r>
              <a:rPr lang="en-US" dirty="0" smtClean="0"/>
              <a:t>– </a:t>
            </a:r>
            <a:r>
              <a:rPr lang="en-US" i="1" dirty="0" smtClean="0"/>
              <a:t>Nymphaea.</a:t>
            </a:r>
            <a:endParaRPr lang="en-US" dirty="0"/>
          </a:p>
          <a:p>
            <a:r>
              <a:rPr lang="en-US" b="1" dirty="0"/>
              <a:t>F</a:t>
            </a:r>
            <a:r>
              <a:rPr lang="en-US" b="1" dirty="0" smtClean="0"/>
              <a:t>ruits inflated </a:t>
            </a:r>
            <a:r>
              <a:rPr lang="en-US" dirty="0" smtClean="0"/>
              <a:t>- </a:t>
            </a:r>
            <a:r>
              <a:rPr lang="en-US" i="1" dirty="0" err="1"/>
              <a:t>Heritiera</a:t>
            </a:r>
            <a:r>
              <a:rPr lang="en-US" i="1" dirty="0"/>
              <a:t> </a:t>
            </a:r>
            <a:r>
              <a:rPr lang="en-US" i="1" dirty="0" err="1"/>
              <a:t>littoralis</a:t>
            </a:r>
            <a:r>
              <a:rPr lang="en-US" dirty="0"/>
              <a:t>. </a:t>
            </a:r>
          </a:p>
          <a:p>
            <a:r>
              <a:rPr lang="en-US" b="1" dirty="0"/>
              <a:t>C</a:t>
            </a:r>
            <a:r>
              <a:rPr lang="en-US" b="1" dirty="0" smtClean="0"/>
              <a:t>arried </a:t>
            </a:r>
            <a:r>
              <a:rPr lang="en-US" b="1" dirty="0"/>
              <a:t>by water </a:t>
            </a:r>
            <a:r>
              <a:rPr lang="en-US" b="1" dirty="0" smtClean="0"/>
              <a:t>current </a:t>
            </a:r>
            <a:r>
              <a:rPr lang="en-US" dirty="0" smtClean="0"/>
              <a:t>- Coconut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487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2097195" name="Picture 4"/>
          <p:cNvPicPr>
            <a:picLocks noChangeAspect="1"/>
          </p:cNvPicPr>
          <p:nvPr/>
        </p:nvPicPr>
        <p:blipFill rotWithShape="1">
          <a:blip r:embed="rId2"/>
          <a:srcRect r="49260"/>
          <a:stretch>
            <a:fillRect/>
          </a:stretch>
        </p:blipFill>
        <p:spPr>
          <a:xfrm>
            <a:off x="3152548" y="4570462"/>
            <a:ext cx="2097087" cy="1681008"/>
          </a:xfrm>
          <a:prstGeom prst="rect">
            <a:avLst/>
          </a:prstGeom>
        </p:spPr>
      </p:pic>
      <p:pic>
        <p:nvPicPr>
          <p:cNvPr id="2097196" name="Picture 5"/>
          <p:cNvPicPr>
            <a:picLocks noChangeAspect="1"/>
          </p:cNvPicPr>
          <p:nvPr/>
        </p:nvPicPr>
        <p:blipFill rotWithShape="1">
          <a:blip r:embed="rId2"/>
          <a:srcRect l="52518"/>
          <a:stretch>
            <a:fillRect/>
          </a:stretch>
        </p:blipFill>
        <p:spPr>
          <a:xfrm>
            <a:off x="7046912" y="4570462"/>
            <a:ext cx="1962438" cy="1681008"/>
          </a:xfrm>
          <a:prstGeom prst="rect">
            <a:avLst/>
          </a:prstGeom>
        </p:spPr>
      </p:pic>
      <p:sp>
        <p:nvSpPr>
          <p:cNvPr id="1048757" name="Rectangle 6"/>
          <p:cNvSpPr/>
          <p:nvPr/>
        </p:nvSpPr>
        <p:spPr>
          <a:xfrm>
            <a:off x="3619500" y="62514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i="1" dirty="0" err="1" smtClean="0">
                <a:latin typeface="Minion Pro"/>
              </a:rPr>
              <a:t>Nelumbo</a:t>
            </a:r>
            <a:endParaRPr lang="en-IN" i="1" dirty="0"/>
          </a:p>
        </p:txBody>
      </p:sp>
      <p:sp>
        <p:nvSpPr>
          <p:cNvPr id="1048758" name="Rectangle 7"/>
          <p:cNvSpPr/>
          <p:nvPr/>
        </p:nvSpPr>
        <p:spPr>
          <a:xfrm>
            <a:off x="7520910" y="6251470"/>
            <a:ext cx="9829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Coconut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1515239" y="512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b="1" dirty="0" lang="en-IN" sz="5300"/>
              <a:t>Dispersal by Animals </a:t>
            </a:r>
            <a:r>
              <a:rPr dirty="0" lang="en-IN" sz="2000"/>
              <a:t>(</a:t>
            </a:r>
            <a:r>
              <a:rPr dirty="0" err="1" lang="en-IN" sz="2000"/>
              <a:t>Zoochory</a:t>
            </a:r>
            <a:r>
              <a:rPr dirty="0" lang="en-IN" sz="2000"/>
              <a:t>)</a:t>
            </a:r>
            <a:r>
              <a:rPr dirty="0" lang="en-IN"/>
              <a:t/>
            </a:r>
            <a:br>
              <a:rPr dirty="0" lang="en-IN"/>
            </a:br>
            <a:endParaRPr dirty="0" lang="en-IN"/>
          </a:p>
        </p:txBody>
      </p:sp>
      <p:sp>
        <p:nvSpPr>
          <p:cNvPr id="10487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en-IN"/>
          </a:p>
          <a:p>
            <a:r>
              <a:rPr b="1" dirty="0" lang="en-IN" smtClean="0"/>
              <a:t>Hooked fruits - </a:t>
            </a:r>
            <a:r>
              <a:rPr dirty="0" lang="en-IN" smtClean="0"/>
              <a:t>hooks</a:t>
            </a:r>
            <a:r>
              <a:rPr dirty="0" lang="en-IN"/>
              <a:t>,(</a:t>
            </a:r>
            <a:r>
              <a:rPr dirty="0" i="1" lang="en-IN"/>
              <a:t>Xanthium</a:t>
            </a:r>
            <a:r>
              <a:rPr dirty="0" lang="en-IN"/>
              <a:t>), barbs (</a:t>
            </a:r>
            <a:r>
              <a:rPr dirty="0" err="1" i="1" lang="en-IN"/>
              <a:t>Andropogon</a:t>
            </a:r>
            <a:r>
              <a:rPr dirty="0" lang="en-IN"/>
              <a:t>), spines (</a:t>
            </a:r>
            <a:r>
              <a:rPr dirty="0" err="1" i="1" lang="en-IN" smtClean="0"/>
              <a:t>Aristida</a:t>
            </a:r>
            <a:r>
              <a:rPr dirty="0" lang="en-IN" smtClean="0"/>
              <a:t>).</a:t>
            </a:r>
            <a:endParaRPr dirty="0" lang="en-IN"/>
          </a:p>
          <a:p>
            <a:r>
              <a:rPr b="1" dirty="0" lang="en-IN"/>
              <a:t>Sticky fruits and seeds </a:t>
            </a:r>
            <a:r>
              <a:rPr dirty="0" lang="en-IN" smtClean="0"/>
              <a:t> </a:t>
            </a:r>
            <a:endParaRPr dirty="0" lang="en-IN"/>
          </a:p>
          <a:p>
            <a:pPr indent="0" lvl="1" marL="457200">
              <a:buNone/>
            </a:pPr>
            <a:r>
              <a:rPr b="1" dirty="0" lang="en-IN"/>
              <a:t>S</a:t>
            </a:r>
            <a:r>
              <a:rPr b="1" dirty="0" lang="en-IN" smtClean="0"/>
              <a:t>ticky </a:t>
            </a:r>
            <a:r>
              <a:rPr b="1" dirty="0" lang="en-IN"/>
              <a:t>glandular </a:t>
            </a:r>
            <a:r>
              <a:rPr b="1" dirty="0" lang="en-IN" smtClean="0"/>
              <a:t>hairs </a:t>
            </a:r>
            <a:r>
              <a:rPr dirty="0" lang="en-IN" smtClean="0"/>
              <a:t>- </a:t>
            </a:r>
            <a:r>
              <a:rPr dirty="0" err="1" i="1" lang="en-IN" smtClean="0"/>
              <a:t>Boerhaavi</a:t>
            </a:r>
            <a:r>
              <a:rPr dirty="0" err="1" lang="en-IN" smtClean="0"/>
              <a:t>a</a:t>
            </a:r>
            <a:r>
              <a:rPr dirty="0" lang="en-IN" smtClean="0"/>
              <a:t> </a:t>
            </a:r>
            <a:r>
              <a:rPr dirty="0" lang="en-IN"/>
              <a:t>and </a:t>
            </a:r>
            <a:r>
              <a:rPr dirty="0" i="1" lang="en-IN" smtClean="0"/>
              <a:t>Cleome.</a:t>
            </a:r>
          </a:p>
          <a:p>
            <a:pPr indent="0" lvl="1" marL="457200">
              <a:buNone/>
            </a:pPr>
            <a:r>
              <a:rPr b="1" dirty="0" lang="en-IN" smtClean="0"/>
              <a:t>Viscid </a:t>
            </a:r>
            <a:r>
              <a:rPr b="1" dirty="0" lang="en-IN"/>
              <a:t>layer </a:t>
            </a:r>
            <a:r>
              <a:rPr b="1" dirty="0" lang="en-IN" smtClean="0"/>
              <a:t>- </a:t>
            </a:r>
            <a:r>
              <a:rPr dirty="0" err="1" i="1" lang="en-IN" smtClean="0"/>
              <a:t>Cordia</a:t>
            </a:r>
            <a:r>
              <a:rPr dirty="0" i="1" lang="en-IN" smtClean="0"/>
              <a:t> </a:t>
            </a:r>
            <a:r>
              <a:rPr dirty="0" lang="en-IN"/>
              <a:t>and </a:t>
            </a:r>
            <a:r>
              <a:rPr dirty="0" err="1" i="1" lang="en-IN" smtClean="0"/>
              <a:t>Alangium</a:t>
            </a:r>
            <a:r>
              <a:rPr dirty="0" i="1" lang="en-IN" smtClean="0"/>
              <a:t>.</a:t>
            </a:r>
            <a:endParaRPr b="1" dirty="0" lang="en-IN"/>
          </a:p>
          <a:p>
            <a:r>
              <a:rPr b="1" dirty="0" lang="en-IN" smtClean="0"/>
              <a:t>Fleshy fruits - </a:t>
            </a:r>
            <a:r>
              <a:rPr dirty="0" lang="en-IN" smtClean="0"/>
              <a:t>Mango and </a:t>
            </a:r>
            <a:r>
              <a:rPr dirty="0" err="1" i="1" lang="en-IN" smtClean="0"/>
              <a:t>Diplocyclos</a:t>
            </a:r>
            <a:endParaRPr dirty="0" lang="en-IN"/>
          </a:p>
        </p:txBody>
      </p:sp>
      <p:sp>
        <p:nvSpPr>
          <p:cNvPr id="1048761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39</a:t>
            </a:fld>
            <a:endParaRPr dirty="0" lang="en-US"/>
          </a:p>
        </p:txBody>
      </p:sp>
      <p:pic>
        <p:nvPicPr>
          <p:cNvPr id="2097197" name="Picture 4"/>
          <p:cNvPicPr>
            <a:picLocks noChangeAspect="1"/>
          </p:cNvPicPr>
          <p:nvPr/>
        </p:nvPicPr>
        <p:blipFill rotWithShape="1">
          <a:blip r:embed="rId2"/>
          <a:srcRect r="48931"/>
          <a:stretch>
            <a:fillRect/>
          </a:stretch>
        </p:blipFill>
        <p:spPr>
          <a:xfrm>
            <a:off x="3394544" y="4673540"/>
            <a:ext cx="2026541" cy="1651409"/>
          </a:xfrm>
          <a:prstGeom prst="rect">
            <a:avLst/>
          </a:prstGeom>
        </p:spPr>
      </p:pic>
      <p:pic>
        <p:nvPicPr>
          <p:cNvPr id="2097198" name="Picture 5"/>
          <p:cNvPicPr>
            <a:picLocks noChangeAspect="1"/>
          </p:cNvPicPr>
          <p:nvPr/>
        </p:nvPicPr>
        <p:blipFill rotWithShape="1">
          <a:blip r:embed="rId2"/>
          <a:srcRect l="51927" r="106"/>
          <a:stretch>
            <a:fillRect/>
          </a:stretch>
        </p:blipFill>
        <p:spPr>
          <a:xfrm>
            <a:off x="7372350" y="4673540"/>
            <a:ext cx="1903412" cy="1651409"/>
          </a:xfrm>
          <a:prstGeom prst="rect">
            <a:avLst/>
          </a:prstGeom>
        </p:spPr>
      </p:pic>
      <p:sp>
        <p:nvSpPr>
          <p:cNvPr id="1048762" name="Rectangle 6"/>
          <p:cNvSpPr/>
          <p:nvPr/>
        </p:nvSpPr>
        <p:spPr>
          <a:xfrm>
            <a:off x="3794620" y="565966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dirty="0" lang="en-IN" sz="2000">
              <a:solidFill>
                <a:srgbClr val="000000"/>
              </a:solidFill>
              <a:latin typeface="Minion Pro"/>
            </a:endParaRPr>
          </a:p>
          <a:p>
            <a:pPr algn="just"/>
            <a:endParaRPr dirty="0" lang="en-IN" sz="2000">
              <a:latin typeface="Minion Pro"/>
            </a:endParaRPr>
          </a:p>
          <a:p>
            <a:r>
              <a:rPr dirty="0" lang="en-IN">
                <a:latin typeface="Minion Pro"/>
              </a:rPr>
              <a:t>Sunflower</a:t>
            </a:r>
            <a:endParaRPr dirty="0" lang="en-IN"/>
          </a:p>
        </p:txBody>
      </p:sp>
      <p:sp>
        <p:nvSpPr>
          <p:cNvPr id="1048763" name="Rectangle 7"/>
          <p:cNvSpPr/>
          <p:nvPr/>
        </p:nvSpPr>
        <p:spPr>
          <a:xfrm>
            <a:off x="7840435" y="565952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dirty="0" lang="en-IN" sz="2000">
              <a:solidFill>
                <a:srgbClr val="000000"/>
              </a:solidFill>
              <a:latin typeface="Minion Pro"/>
            </a:endParaRPr>
          </a:p>
          <a:p>
            <a:pPr algn="just"/>
            <a:endParaRPr dirty="0" lang="en-IN" sz="2000">
              <a:latin typeface="Minion Pro"/>
            </a:endParaRPr>
          </a:p>
          <a:p>
            <a:r>
              <a:rPr dirty="0" lang="en-IN">
                <a:latin typeface="Minion Pro"/>
              </a:rPr>
              <a:t>Papaya</a:t>
            </a:r>
            <a:endParaRPr dirty="0"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559255" y="512462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Fathers of Ecology</a:t>
            </a:r>
            <a:endParaRPr lang="en-IN" sz="4800" b="1" dirty="0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194305" name="Diagram 7"/>
          <p:cNvGraphicFramePr>
            <a:graphicFrameLocks/>
          </p:cNvGraphicFramePr>
          <p:nvPr/>
        </p:nvGraphicFramePr>
        <p:xfrm>
          <a:off x="1958272" y="1793352"/>
          <a:ext cx="6999611" cy="462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1543049" y="512462"/>
            <a:ext cx="10559143" cy="128089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Dispersal by Explosive Mechanism </a:t>
            </a:r>
            <a:r>
              <a:rPr lang="en-US" sz="2000" dirty="0"/>
              <a:t>(</a:t>
            </a:r>
            <a:r>
              <a:rPr lang="en-US" sz="2000" dirty="0" err="1"/>
              <a:t>Autochory</a:t>
            </a:r>
            <a:r>
              <a:rPr lang="en-US" sz="2000" dirty="0"/>
              <a:t>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10487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 smtClean="0"/>
              <a:t>Great force </a:t>
            </a:r>
            <a:r>
              <a:rPr lang="en-US" dirty="0" smtClean="0"/>
              <a:t>- </a:t>
            </a:r>
            <a:r>
              <a:rPr lang="en-US" i="1" dirty="0" smtClean="0"/>
              <a:t>Impatiens </a:t>
            </a:r>
            <a:r>
              <a:rPr lang="en-US" dirty="0"/>
              <a:t>(Balsam), </a:t>
            </a:r>
            <a:r>
              <a:rPr lang="en-US" i="1" dirty="0" err="1"/>
              <a:t>Hura</a:t>
            </a:r>
            <a:r>
              <a:rPr lang="en-US" dirty="0"/>
              <a:t>.</a:t>
            </a:r>
          </a:p>
          <a:p>
            <a:r>
              <a:rPr lang="en-US" b="1" dirty="0" smtClean="0"/>
              <a:t>Burst </a:t>
            </a:r>
            <a:r>
              <a:rPr lang="en-US" b="1" dirty="0"/>
              <a:t>suddenly </a:t>
            </a:r>
            <a:r>
              <a:rPr lang="en-US" dirty="0"/>
              <a:t>with a noise </a:t>
            </a:r>
            <a:r>
              <a:rPr lang="en-US" dirty="0" smtClean="0"/>
              <a:t>- </a:t>
            </a:r>
            <a:r>
              <a:rPr lang="en-US" i="1" dirty="0" err="1" smtClean="0"/>
              <a:t>Ruellia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Crossandra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 smtClean="0"/>
              <a:t>Explode </a:t>
            </a:r>
            <a:r>
              <a:rPr lang="en-US" dirty="0"/>
              <a:t>with a </a:t>
            </a:r>
            <a:r>
              <a:rPr lang="en-US" b="1" dirty="0"/>
              <a:t>loud </a:t>
            </a:r>
            <a:r>
              <a:rPr lang="en-US" b="1" dirty="0" smtClean="0"/>
              <a:t>noise </a:t>
            </a:r>
            <a:r>
              <a:rPr lang="en-US" dirty="0" smtClean="0"/>
              <a:t>- </a:t>
            </a:r>
            <a:r>
              <a:rPr lang="en-US" i="1" dirty="0" smtClean="0"/>
              <a:t>Bauhinia </a:t>
            </a:r>
            <a:r>
              <a:rPr lang="en-US" i="1" dirty="0" err="1"/>
              <a:t>vahlii</a:t>
            </a:r>
            <a:r>
              <a:rPr lang="en-US" i="1" dirty="0"/>
              <a:t> </a:t>
            </a:r>
            <a:r>
              <a:rPr lang="en-US" dirty="0"/>
              <a:t>(Camel’s foot climber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b="1" dirty="0"/>
              <a:t>H</a:t>
            </a:r>
            <a:r>
              <a:rPr lang="en-US" b="1" dirty="0" smtClean="0"/>
              <a:t>igh </a:t>
            </a:r>
            <a:r>
              <a:rPr lang="en-US" b="1" dirty="0"/>
              <a:t>turgor pressure </a:t>
            </a:r>
            <a:r>
              <a:rPr lang="en-US" dirty="0"/>
              <a:t>develops </a:t>
            </a:r>
            <a:r>
              <a:rPr lang="en-US" dirty="0" err="1" smtClean="0"/>
              <a:t>insid</a:t>
            </a:r>
            <a:r>
              <a:rPr lang="en-US" dirty="0" smtClean="0"/>
              <a:t> e </a:t>
            </a:r>
            <a:r>
              <a:rPr lang="en-US" dirty="0"/>
              <a:t>the </a:t>
            </a:r>
            <a:r>
              <a:rPr lang="en-US" dirty="0" smtClean="0"/>
              <a:t>fruit - </a:t>
            </a:r>
            <a:r>
              <a:rPr lang="en-IN" i="1" dirty="0" err="1" smtClean="0"/>
              <a:t>Ecballium</a:t>
            </a:r>
            <a:r>
              <a:rPr lang="en-IN" i="1" dirty="0" smtClean="0"/>
              <a:t> </a:t>
            </a:r>
            <a:r>
              <a:rPr lang="en-IN" i="1" dirty="0" err="1"/>
              <a:t>elatrium</a:t>
            </a:r>
            <a:r>
              <a:rPr lang="en-IN" i="1" dirty="0"/>
              <a:t> </a:t>
            </a:r>
            <a:r>
              <a:rPr lang="en-IN" dirty="0"/>
              <a:t>(Squirting cucumber) </a:t>
            </a:r>
            <a:r>
              <a:rPr lang="en-IN" i="1" dirty="0" err="1"/>
              <a:t>Gyrocarpus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i="1" dirty="0" err="1"/>
              <a:t>Dipterocarpus</a:t>
            </a:r>
            <a:r>
              <a:rPr lang="en-IN" i="1" dirty="0"/>
              <a:t>.</a:t>
            </a:r>
            <a:endParaRPr lang="en-IN" dirty="0"/>
          </a:p>
        </p:txBody>
      </p:sp>
      <p:sp>
        <p:nvSpPr>
          <p:cNvPr id="10487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209719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51" y="4539083"/>
            <a:ext cx="2469564" cy="1929695"/>
          </a:xfrm>
          <a:prstGeom prst="rect">
            <a:avLst/>
          </a:prstGeom>
        </p:spPr>
      </p:pic>
      <p:pic>
        <p:nvPicPr>
          <p:cNvPr id="209720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31" y="4539083"/>
            <a:ext cx="2171400" cy="1926067"/>
          </a:xfrm>
          <a:prstGeom prst="rect">
            <a:avLst/>
          </a:prstGeom>
        </p:spPr>
      </p:pic>
      <p:sp>
        <p:nvSpPr>
          <p:cNvPr id="1048767" name="Rectangle 7"/>
          <p:cNvSpPr/>
          <p:nvPr/>
        </p:nvSpPr>
        <p:spPr>
          <a:xfrm>
            <a:off x="3249482" y="6465150"/>
            <a:ext cx="21767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err="1"/>
              <a:t>Ecballium</a:t>
            </a:r>
            <a:r>
              <a:rPr lang="en-IN" i="1" dirty="0"/>
              <a:t> </a:t>
            </a:r>
            <a:r>
              <a:rPr lang="en-IN" i="1" dirty="0" err="1"/>
              <a:t>elatrium</a:t>
            </a:r>
            <a:r>
              <a:rPr lang="en-IN" i="1" dirty="0"/>
              <a:t> </a:t>
            </a:r>
            <a:endParaRPr lang="en-IN" dirty="0"/>
          </a:p>
        </p:txBody>
      </p:sp>
      <p:sp>
        <p:nvSpPr>
          <p:cNvPr id="1048768" name="Rectangle 8"/>
          <p:cNvSpPr/>
          <p:nvPr/>
        </p:nvSpPr>
        <p:spPr>
          <a:xfrm>
            <a:off x="8937229" y="6465150"/>
            <a:ext cx="13131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Impatiens 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1594757" y="329899"/>
            <a:ext cx="10597243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Human </a:t>
            </a:r>
            <a:r>
              <a:rPr lang="en-IN" sz="4800" b="1" dirty="0"/>
              <a:t>aided seed </a:t>
            </a:r>
            <a:r>
              <a:rPr lang="en-IN" sz="4800" b="1" dirty="0" smtClean="0"/>
              <a:t>dispersal</a:t>
            </a:r>
            <a:endParaRPr lang="en-IN" sz="2800" dirty="0"/>
          </a:p>
        </p:txBody>
      </p:sp>
      <p:pic>
        <p:nvPicPr>
          <p:cNvPr id="209720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090" y="2119342"/>
            <a:ext cx="3418067" cy="2787394"/>
          </a:xfrm>
          <a:prstGeom prst="rect">
            <a:avLst/>
          </a:prstGeom>
        </p:spPr>
      </p:pic>
      <p:sp>
        <p:nvSpPr>
          <p:cNvPr id="10487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41</a:t>
            </a:fld>
            <a:endParaRPr lang="en-US" dirty="0"/>
          </a:p>
        </p:txBody>
      </p:sp>
      <p:sp>
        <p:nvSpPr>
          <p:cNvPr id="1048771" name="Rectangle 5"/>
          <p:cNvSpPr/>
          <p:nvPr/>
        </p:nvSpPr>
        <p:spPr>
          <a:xfrm>
            <a:off x="2876549" y="5481129"/>
            <a:ext cx="6090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>
              <a:solidFill>
                <a:srgbClr val="000000"/>
              </a:solidFill>
            </a:endParaRPr>
          </a:p>
          <a:p>
            <a:pPr algn="just"/>
            <a:r>
              <a:rPr lang="en-IN" sz="2800" b="1" dirty="0"/>
              <a:t>Advantages of seed </a:t>
            </a:r>
            <a:r>
              <a:rPr lang="en-IN" sz="2800" b="1" dirty="0" smtClean="0"/>
              <a:t>dispersal</a:t>
            </a:r>
            <a:endParaRPr lang="en-IN" sz="2800" dirty="0"/>
          </a:p>
        </p:txBody>
      </p:sp>
      <p:sp>
        <p:nvSpPr>
          <p:cNvPr id="1048772" name="Rectangle 6"/>
          <p:cNvSpPr/>
          <p:nvPr/>
        </p:nvSpPr>
        <p:spPr>
          <a:xfrm>
            <a:off x="4942114" y="1196012"/>
            <a:ext cx="6096000" cy="891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600" dirty="0"/>
              <a:t/>
            </a:r>
            <a:br>
              <a:rPr lang="en-IN" sz="3600" dirty="0"/>
            </a:br>
            <a:r>
              <a:rPr lang="en-IN" b="1" dirty="0"/>
              <a:t>Seed Ball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3368531" y="2721429"/>
            <a:ext cx="8911687" cy="128089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THANK YOU</a:t>
            </a:r>
            <a:endParaRPr lang="en-IN" sz="8000" b="1" dirty="0"/>
          </a:p>
        </p:txBody>
      </p:sp>
      <p:sp>
        <p:nvSpPr>
          <p:cNvPr id="10487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621881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/>
              <a:t>Definitions of ecology </a:t>
            </a:r>
            <a:endParaRPr lang="en-IN" sz="4800" dirty="0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“The study of living organisms, both plants and animals, in their natural habitats or homes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</a:t>
            </a:r>
            <a:r>
              <a:rPr lang="en-US" sz="2000" b="1" dirty="0"/>
              <a:t>- Reiter (1885)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“</a:t>
            </a:r>
            <a:r>
              <a:rPr lang="en-US" sz="2000" dirty="0"/>
              <a:t>Ecology is the study of the reciprocal relationship between living organisms and their environment.”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                   - </a:t>
            </a:r>
            <a:r>
              <a:rPr lang="en-US" sz="2000" b="1" dirty="0"/>
              <a:t>Earnest Haeckel (1889) </a:t>
            </a:r>
            <a:endParaRPr lang="en-IN" sz="2000" dirty="0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524776" y="512462"/>
            <a:ext cx="8911687" cy="1280890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Ecological hierarchy</a:t>
            </a:r>
            <a:br>
              <a:rPr lang="en-IN" sz="4800" b="1" dirty="0" smtClean="0"/>
            </a:b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</a:rPr>
              <a:t>(Ecological </a:t>
            </a:r>
            <a:r>
              <a:rPr lang="en-IN" sz="2800" dirty="0">
                <a:solidFill>
                  <a:schemeClr val="accent2">
                    <a:lumMod val="50000"/>
                  </a:schemeClr>
                </a:solidFill>
              </a:rPr>
              <a:t>levels of 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</a:rPr>
              <a:t>organization)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IN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194306" name="Content Placeholder 4"/>
          <p:cNvGraphicFramePr>
            <a:graphicFrameLocks noGrp="1"/>
          </p:cNvGraphicFramePr>
          <p:nvPr>
            <p:ph idx="1"/>
          </p:nvPr>
        </p:nvGraphicFramePr>
        <p:xfrm>
          <a:off x="1311578" y="1785686"/>
          <a:ext cx="10734648" cy="523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543353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Branches </a:t>
            </a:r>
            <a:r>
              <a:rPr lang="en-IN" sz="4800" b="1" dirty="0"/>
              <a:t>of Ecology</a:t>
            </a:r>
            <a:endParaRPr lang="en-IN" sz="4800" dirty="0"/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000" dirty="0"/>
          </a:p>
          <a:p>
            <a:r>
              <a:rPr lang="en-US" sz="2000" b="1" dirty="0"/>
              <a:t>1. </a:t>
            </a:r>
            <a:r>
              <a:rPr lang="en-US" sz="2000" b="1" dirty="0" smtClean="0"/>
              <a:t>Autecology</a:t>
            </a:r>
            <a:r>
              <a:rPr lang="en-US" sz="2000" dirty="0" smtClean="0"/>
              <a:t>(Species ecology) - Ecology </a:t>
            </a:r>
            <a:r>
              <a:rPr lang="en-US" sz="2000" dirty="0"/>
              <a:t>of an individual </a:t>
            </a:r>
            <a:r>
              <a:rPr lang="en-US" sz="2000" dirty="0" smtClean="0"/>
              <a:t>species.</a:t>
            </a:r>
          </a:p>
          <a:p>
            <a:endParaRPr lang="en-US" sz="2000" dirty="0"/>
          </a:p>
          <a:p>
            <a:r>
              <a:rPr lang="en-US" sz="2000" b="1" dirty="0"/>
              <a:t>2. </a:t>
            </a:r>
            <a:r>
              <a:rPr lang="en-US" sz="2000" b="1" dirty="0" smtClean="0"/>
              <a:t>Synecology</a:t>
            </a:r>
            <a:r>
              <a:rPr lang="en-US" sz="2000" dirty="0" smtClean="0"/>
              <a:t>(Community </a:t>
            </a:r>
            <a:r>
              <a:rPr lang="en-US" sz="2000" dirty="0"/>
              <a:t>ecology</a:t>
            </a:r>
            <a:r>
              <a:rPr lang="en-US" sz="2000" dirty="0" smtClean="0"/>
              <a:t>) - </a:t>
            </a:r>
            <a:r>
              <a:rPr lang="en-US" sz="2000" dirty="0"/>
              <a:t>E</a:t>
            </a:r>
            <a:r>
              <a:rPr lang="en-US" sz="2000" dirty="0" smtClean="0"/>
              <a:t>cology </a:t>
            </a:r>
            <a:r>
              <a:rPr lang="en-US" sz="2000" dirty="0"/>
              <a:t>of a </a:t>
            </a:r>
            <a:r>
              <a:rPr lang="en-US" sz="2000" dirty="0" smtClean="0"/>
              <a:t>population. </a:t>
            </a:r>
            <a:endParaRPr lang="en-IN" sz="2000" dirty="0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1551304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Habitat </a:t>
            </a:r>
            <a:r>
              <a:rPr lang="en-IN" sz="4800" b="1" dirty="0"/>
              <a:t>and Niche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2605115" y="1793352"/>
            <a:ext cx="8915400" cy="3777622"/>
          </a:xfrm>
        </p:spPr>
        <p:txBody>
          <a:bodyPr>
            <a:noAutofit/>
          </a:bodyPr>
          <a:lstStyle/>
          <a:p>
            <a:endParaRPr lang="en-IN" sz="2000" dirty="0"/>
          </a:p>
          <a:p>
            <a:r>
              <a:rPr lang="en-IN" sz="2000" b="1" dirty="0" smtClean="0"/>
              <a:t>Habitat</a:t>
            </a:r>
            <a:endParaRPr lang="en-IN" sz="2000" dirty="0"/>
          </a:p>
          <a:p>
            <a:pPr marL="457200" lvl="1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specific physical place </a:t>
            </a:r>
            <a:r>
              <a:rPr lang="en-US" sz="2000" dirty="0" smtClean="0"/>
              <a:t>occupied </a:t>
            </a:r>
            <a:r>
              <a:rPr lang="en-US" sz="2000" dirty="0"/>
              <a:t>by an </a:t>
            </a:r>
            <a:r>
              <a:rPr lang="en-US" sz="2000" dirty="0" smtClean="0"/>
              <a:t>organism.</a:t>
            </a:r>
          </a:p>
          <a:p>
            <a:pPr marL="457200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environment of any community is called </a:t>
            </a:r>
            <a:r>
              <a:rPr lang="en-US" sz="2000" b="1" dirty="0"/>
              <a:t>Biotope</a:t>
            </a:r>
            <a:r>
              <a:rPr lang="en-US" sz="2000" dirty="0"/>
              <a:t>.</a:t>
            </a:r>
          </a:p>
          <a:p>
            <a:r>
              <a:rPr lang="en-IN" sz="2000" b="1" dirty="0" smtClean="0"/>
              <a:t>Niche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2000" dirty="0"/>
              <a:t>An organism’s place in the biotic environment and its functional </a:t>
            </a:r>
            <a:r>
              <a:rPr lang="en-US" sz="2000" dirty="0" smtClean="0"/>
              <a:t>      	role in an </a:t>
            </a:r>
            <a:r>
              <a:rPr lang="en-US" sz="2000" dirty="0"/>
              <a:t>ecosystem.</a:t>
            </a:r>
          </a:p>
          <a:p>
            <a:pPr marL="0" indent="0">
              <a:buNone/>
            </a:pPr>
            <a:r>
              <a:rPr lang="en-US" sz="2000" dirty="0"/>
              <a:t>	Term by </a:t>
            </a:r>
            <a:r>
              <a:rPr lang="en-US" sz="2000" b="1" dirty="0"/>
              <a:t>Roswell Hill Johnson.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err="1"/>
              <a:t>Grinell</a:t>
            </a:r>
            <a:r>
              <a:rPr lang="en-US" sz="2000" b="1" dirty="0"/>
              <a:t> </a:t>
            </a:r>
            <a:r>
              <a:rPr lang="en-US" sz="2000" dirty="0"/>
              <a:t>(1917) use this term. </a:t>
            </a:r>
          </a:p>
          <a:p>
            <a:r>
              <a:rPr lang="en-US" sz="2000" dirty="0" smtClean="0"/>
              <a:t>The</a:t>
            </a:r>
            <a:r>
              <a:rPr lang="en-IN" sz="2000" dirty="0" smtClean="0"/>
              <a:t> </a:t>
            </a:r>
            <a:r>
              <a:rPr lang="en-US" sz="2000" dirty="0"/>
              <a:t>habitat and niche of any organism is called </a:t>
            </a:r>
            <a:r>
              <a:rPr lang="en-US" sz="2000" b="1" dirty="0" err="1"/>
              <a:t>Ecotope</a:t>
            </a:r>
            <a:r>
              <a:rPr lang="en-US" sz="2000" b="1" dirty="0"/>
              <a:t>.</a:t>
            </a:r>
            <a:endParaRPr lang="en-IN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519499" y="512462"/>
            <a:ext cx="8911687" cy="128089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Ecological </a:t>
            </a:r>
            <a:r>
              <a:rPr lang="en-IN" sz="4800" b="1" dirty="0"/>
              <a:t>equivalents 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2612927" y="1732391"/>
            <a:ext cx="8920438" cy="3764370"/>
          </a:xfrm>
        </p:spPr>
        <p:txBody>
          <a:bodyPr>
            <a:normAutofit/>
          </a:bodyPr>
          <a:lstStyle/>
          <a:p>
            <a:endParaRPr lang="en-IN" sz="2000" dirty="0"/>
          </a:p>
          <a:p>
            <a:pPr marL="0" indent="0">
              <a:buNone/>
            </a:pPr>
            <a:r>
              <a:rPr lang="en-US" sz="2000" dirty="0"/>
              <a:t>Taxonomically different species occupying similar habitats (Niches) in different geographical </a:t>
            </a:r>
            <a:r>
              <a:rPr lang="en-US" sz="2000" dirty="0" smtClean="0"/>
              <a:t>regions</a:t>
            </a:r>
          </a:p>
          <a:p>
            <a:pPr marL="0" indent="0">
              <a:buNone/>
            </a:pPr>
            <a:r>
              <a:rPr lang="en-US" sz="2000" b="1" dirty="0" smtClean="0"/>
              <a:t>Example</a:t>
            </a:r>
            <a:r>
              <a:rPr lang="en-US" sz="2000" dirty="0" smtClean="0"/>
              <a:t>: Epiphytic </a:t>
            </a:r>
            <a:r>
              <a:rPr lang="en-US" sz="2000" dirty="0"/>
              <a:t>orchids and Grasslands </a:t>
            </a: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1059</Words>
  <Application>Microsoft Office PowerPoint</Application>
  <PresentationFormat>Custom</PresentationFormat>
  <Paragraphs>413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Wisp</vt:lpstr>
      <vt:lpstr>PowerPoint Presentation</vt:lpstr>
      <vt:lpstr>Details</vt:lpstr>
      <vt:lpstr>Ecology </vt:lpstr>
      <vt:lpstr>Fathers of Ecology</vt:lpstr>
      <vt:lpstr>Definitions of ecology </vt:lpstr>
      <vt:lpstr>Ecological hierarchy (Ecological levels of organization) </vt:lpstr>
      <vt:lpstr>Branches of Ecology</vt:lpstr>
      <vt:lpstr>Habitat and Niche</vt:lpstr>
      <vt:lpstr>Ecological equivalents </vt:lpstr>
      <vt:lpstr>Ecological factors</vt:lpstr>
      <vt:lpstr>Climatic Factors</vt:lpstr>
      <vt:lpstr>Temperature</vt:lpstr>
      <vt:lpstr>Temperature based zonation</vt:lpstr>
      <vt:lpstr>Water</vt:lpstr>
      <vt:lpstr>Wind</vt:lpstr>
      <vt:lpstr>Fire</vt:lpstr>
      <vt:lpstr>Edaphic factors</vt:lpstr>
      <vt:lpstr>Soil Profile                      soil particles</vt:lpstr>
      <vt:lpstr>Topographic factors</vt:lpstr>
      <vt:lpstr>Biotic factors</vt:lpstr>
      <vt:lpstr>Mutualism</vt:lpstr>
      <vt:lpstr>Commensalism </vt:lpstr>
      <vt:lpstr>Predation</vt:lpstr>
      <vt:lpstr>Parasitism</vt:lpstr>
      <vt:lpstr>Competition </vt:lpstr>
      <vt:lpstr>Amensalism </vt:lpstr>
      <vt:lpstr>Interspecific interactions/ Co-evolutionary dynamics</vt:lpstr>
      <vt:lpstr>Ecological adaptations</vt:lpstr>
      <vt:lpstr>Hydrophytes</vt:lpstr>
      <vt:lpstr>Morphological adaptations Anatomical adaptations Physiological adaptations </vt:lpstr>
      <vt:lpstr>Xerophytes</vt:lpstr>
      <vt:lpstr>PowerPoint Presentation</vt:lpstr>
      <vt:lpstr>Mesophytes</vt:lpstr>
      <vt:lpstr>Epiphytes</vt:lpstr>
      <vt:lpstr>Halophytes</vt:lpstr>
      <vt:lpstr>Dispersal of Fruits and Seeds</vt:lpstr>
      <vt:lpstr>Dispersal by Wind (Anemochory) </vt:lpstr>
      <vt:lpstr>Dispersal by Water (Hydrochory)</vt:lpstr>
      <vt:lpstr>Dispersal by Animals (Zoochory) </vt:lpstr>
      <vt:lpstr>Dispersal by Explosive Mechanism (Autochory) </vt:lpstr>
      <vt:lpstr>Human aided seed dispersal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SathiyaMoorthi</dc:creator>
  <cp:lastModifiedBy>dell</cp:lastModifiedBy>
  <cp:revision>1</cp:revision>
  <dcterms:created xsi:type="dcterms:W3CDTF">2019-05-27T03:00:05Z</dcterms:created>
  <dcterms:modified xsi:type="dcterms:W3CDTF">2019-06-06T11:03:35Z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1174815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